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68" r:id="rId9"/>
    <p:sldId id="258" r:id="rId10"/>
    <p:sldId id="263" r:id="rId11"/>
    <p:sldId id="262" r:id="rId12"/>
    <p:sldId id="269" r:id="rId13"/>
    <p:sldId id="259" r:id="rId14"/>
    <p:sldId id="264" r:id="rId15"/>
    <p:sldId id="265" r:id="rId16"/>
    <p:sldId id="266" r:id="rId17"/>
    <p:sldId id="261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46A"/>
    <a:srgbClr val="08446B"/>
    <a:srgbClr val="179B9E"/>
    <a:srgbClr val="5F7A9C"/>
    <a:srgbClr val="097589"/>
    <a:srgbClr val="0F8794"/>
    <a:srgbClr val="14627E"/>
    <a:srgbClr val="105375"/>
    <a:srgbClr val="85C554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4"/>
    <p:restoredTop sz="73161" autoAdjust="0"/>
  </p:normalViewPr>
  <p:slideViewPr>
    <p:cSldViewPr snapToGrid="0" snapToObjects="1">
      <p:cViewPr varScale="1">
        <p:scale>
          <a:sx n="64" d="100"/>
          <a:sy n="64" d="100"/>
        </p:scale>
        <p:origin x="13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792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A68-A943-A127-FCEBA47C0F4B}"/>
              </c:ext>
            </c:extLst>
          </c:dPt>
          <c:dPt>
            <c:idx val="1"/>
            <c:invertIfNegative val="0"/>
            <c:bubble3D val="0"/>
            <c:spPr>
              <a:solidFill>
                <a:srgbClr val="1289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68-A943-A127-FCEBA47C0F4B}"/>
              </c:ext>
            </c:extLst>
          </c:dPt>
          <c:dPt>
            <c:idx val="2"/>
            <c:invertIfNegative val="0"/>
            <c:bubble3D val="0"/>
            <c:spPr>
              <a:solidFill>
                <a:srgbClr val="1289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A68-A943-A127-FCEBA47C0F4B}"/>
              </c:ext>
            </c:extLst>
          </c:dPt>
          <c:dPt>
            <c:idx val="3"/>
            <c:invertIfNegative val="0"/>
            <c:bubble3D val="0"/>
            <c:spPr>
              <a:solidFill>
                <a:srgbClr val="0880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A68-A943-A127-FCEBA47C0F4B}"/>
              </c:ext>
            </c:extLst>
          </c:dPt>
          <c:dPt>
            <c:idx val="4"/>
            <c:invertIfNegative val="0"/>
            <c:bubble3D val="0"/>
            <c:spPr>
              <a:solidFill>
                <a:srgbClr val="07788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68-A943-A127-FCEBA47C0F4B}"/>
              </c:ext>
            </c:extLst>
          </c:dPt>
          <c:dPt>
            <c:idx val="5"/>
            <c:invertIfNegative val="0"/>
            <c:bubble3D val="0"/>
            <c:spPr>
              <a:solidFill>
                <a:srgbClr val="1868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A68-A943-A127-FCEBA47C0F4B}"/>
              </c:ext>
            </c:extLst>
          </c:dPt>
          <c:dPt>
            <c:idx val="6"/>
            <c:invertIfNegative val="0"/>
            <c:bubble3D val="0"/>
            <c:spPr>
              <a:solidFill>
                <a:srgbClr val="1258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68-A943-A127-FCEBA47C0F4B}"/>
              </c:ext>
            </c:extLst>
          </c:dPt>
          <c:dPt>
            <c:idx val="7"/>
            <c:invertIfNegative val="0"/>
            <c:bubble3D val="0"/>
            <c:spPr>
              <a:solidFill>
                <a:srgbClr val="0F51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A68-A943-A127-FCEBA47C0F4B}"/>
              </c:ext>
            </c:extLst>
          </c:dPt>
          <c:dPt>
            <c:idx val="8"/>
            <c:invertIfNegative val="0"/>
            <c:bubble3D val="0"/>
            <c:spPr>
              <a:solidFill>
                <a:srgbClr val="0844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68-A943-A127-FCEBA47C0F4B}"/>
              </c:ext>
            </c:extLst>
          </c:dPt>
          <c:dLbls>
            <c:dLbl>
              <c:idx val="0"/>
              <c:layout>
                <c:manualLayout>
                  <c:x val="-1.070332310156145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2899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68-A943-A127-FCEBA47C0F4B}"/>
                </c:ext>
              </c:extLst>
            </c:dLbl>
            <c:dLbl>
              <c:idx val="1"/>
              <c:layout>
                <c:manualLayout>
                  <c:x val="-7.2083945015347659E-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2899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68-A943-A127-FCEBA47C0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Homicide</c:v>
                </c:pt>
                <c:pt idx="1">
                  <c:v>Traffic</c:v>
                </c:pt>
                <c:pt idx="2">
                  <c:v>Break and Enter</c:v>
                </c:pt>
                <c:pt idx="3">
                  <c:v>Suspicious Person</c:v>
                </c:pt>
                <c:pt idx="4">
                  <c:v>Robbery</c:v>
                </c:pt>
                <c:pt idx="5">
                  <c:v>Intimate Partner Violence</c:v>
                </c:pt>
                <c:pt idx="6">
                  <c:v>Other Distrubance</c:v>
                </c:pt>
                <c:pt idx="7">
                  <c:v>Tactical</c:v>
                </c:pt>
                <c:pt idx="8">
                  <c:v>Weapons Call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</c:v>
                </c:pt>
                <c:pt idx="1">
                  <c:v>4</c:v>
                </c:pt>
                <c:pt idx="2">
                  <c:v>11</c:v>
                </c:pt>
                <c:pt idx="3">
                  <c:v>16</c:v>
                </c:pt>
                <c:pt idx="4">
                  <c:v>19</c:v>
                </c:pt>
                <c:pt idx="5">
                  <c:v>51</c:v>
                </c:pt>
                <c:pt idx="6">
                  <c:v>56</c:v>
                </c:pt>
                <c:pt idx="7">
                  <c:v>61</c:v>
                </c:pt>
                <c:pt idx="8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8-A943-A127-FCEBA47C0F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2"/>
        <c:axId val="2064805919"/>
        <c:axId val="2065187311"/>
      </c:barChart>
      <c:catAx>
        <c:axId val="20648059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pPr>
            <a:endParaRPr lang="en-US"/>
          </a:p>
        </c:txPr>
        <c:crossAx val="2065187311"/>
        <c:crosses val="autoZero"/>
        <c:auto val="1"/>
        <c:lblAlgn val="ctr"/>
        <c:lblOffset val="100"/>
        <c:noMultiLvlLbl val="0"/>
      </c:catAx>
      <c:valAx>
        <c:axId val="20651873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64805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F21-0543-B6F3-9DCE9A894DCF}"/>
              </c:ext>
            </c:extLst>
          </c:dPt>
          <c:dPt>
            <c:idx val="1"/>
            <c:bubble3D val="0"/>
            <c:spPr>
              <a:solidFill>
                <a:srgbClr val="0844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21-0543-B6F3-9DCE9A894DCF}"/>
              </c:ext>
            </c:extLst>
          </c:dPt>
          <c:dPt>
            <c:idx val="2"/>
            <c:bubble3D val="0"/>
            <c:spPr>
              <a:solidFill>
                <a:srgbClr val="5F7A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21-0543-B6F3-9DCE9A894DCF}"/>
              </c:ext>
            </c:extLst>
          </c:dPt>
          <c:dPt>
            <c:idx val="3"/>
            <c:bubble3D val="0"/>
            <c:spPr>
              <a:solidFill>
                <a:srgbClr val="BDC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F21-0543-B6F3-9DCE9A894DCF}"/>
              </c:ext>
            </c:extLst>
          </c:dPt>
          <c:dPt>
            <c:idx val="4"/>
            <c:bubble3D val="0"/>
            <c:spPr>
              <a:solidFill>
                <a:srgbClr val="99C1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21-0543-B6F3-9DCE9A894DC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D28AA11-E001-6A4B-BA7A-114720FF1A4B}" type="CATEGORYNAME">
                      <a:rPr lang="en-US">
                        <a:latin typeface="+mj-lt"/>
                      </a:rPr>
                      <a:pPr/>
                      <a:t>[CATEGORY NAME]</a:t>
                    </a:fld>
                    <a:r>
                      <a:rPr lang="en-US" baseline="0" dirty="0">
                        <a:latin typeface="+mj-lt"/>
                      </a:rPr>
                      <a:t> </a:t>
                    </a:r>
                    <a:fld id="{DB4A5F67-B0D8-BB49-96F5-8B305AAD82B1}" type="VALUE">
                      <a:rPr lang="en-US" baseline="0">
                        <a:solidFill>
                          <a:srgbClr val="179B9E"/>
                        </a:solidFill>
                        <a:latin typeface="+mj-lt"/>
                      </a:rPr>
                      <a:pPr/>
                      <a:t>[VALUE]</a:t>
                    </a:fld>
                    <a:endParaRPr lang="en-US" baseline="0" dirty="0">
                      <a:latin typeface="+mj-lt"/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F21-0543-B6F3-9DCE9A894D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27E50B9-9D5E-0744-8E06-3BE9162ECD6C}" type="CATEGORYNAME">
                      <a:rPr lang="en-US">
                        <a:latin typeface="+mj-lt"/>
                      </a:rPr>
                      <a:pPr/>
                      <a:t>[CATEGORY NAME]</a:t>
                    </a:fld>
                    <a:r>
                      <a:rPr lang="en-US" baseline="0" dirty="0">
                        <a:latin typeface="+mj-lt"/>
                      </a:rPr>
                      <a:t> </a:t>
                    </a:r>
                    <a:fld id="{0AFD31F1-3279-1F46-BA2A-ABFC49BB4F48}" type="VALUE">
                      <a:rPr lang="en-US" baseline="0">
                        <a:solidFill>
                          <a:srgbClr val="08446B"/>
                        </a:solidFill>
                        <a:latin typeface="+mj-lt"/>
                      </a:rPr>
                      <a:pPr/>
                      <a:t>[VALUE]</a:t>
                    </a:fld>
                    <a:endParaRPr lang="en-US" baseline="0" dirty="0">
                      <a:latin typeface="+mj-lt"/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F21-0543-B6F3-9DCE9A894DCF}"/>
                </c:ext>
              </c:extLst>
            </c:dLbl>
            <c:dLbl>
              <c:idx val="2"/>
              <c:layout>
                <c:manualLayout>
                  <c:x val="1.3783392499454488E-2"/>
                  <c:y val="2.49869838324073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Helvetica Neue Condensed" panose="02000503000000020004" pitchFamily="2" charset="0"/>
                        <a:cs typeface="Helvetica Neue Condensed" panose="02000503000000020004" pitchFamily="2" charset="0"/>
                      </a:defRPr>
                    </a:pPr>
                    <a:fld id="{BDBC9990-7B32-6F4D-8A50-BA1DC504637D}" type="CATEGORYNAME">
                      <a:rPr lang="en-US">
                        <a:latin typeface="+mn-lt"/>
                      </a:rPr>
                      <a:pPr>
                        <a:defRPr sz="16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+mn-lt"/>
                      </a:rPr>
                      <a:t> </a:t>
                    </a:r>
                    <a:fld id="{FAEB9BF3-2197-EB44-9E5F-5725EF7C215A}" type="VALUE">
                      <a:rPr lang="en-US" baseline="0">
                        <a:solidFill>
                          <a:srgbClr val="5F7A9C"/>
                        </a:solidFill>
                        <a:latin typeface="+mn-lt"/>
                      </a:rPr>
                      <a:pPr>
                        <a:defRPr sz="16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[VALUE]</a:t>
                    </a:fld>
                    <a:endParaRPr lang="en-US" baseline="0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659357039775169"/>
                      <c:h val="0.175534425273179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21-0543-B6F3-9DCE9A894DC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38E6D72-5134-064E-99B9-CE676C448176}" type="CATEGORYNAME">
                      <a:rPr lang="en-US">
                        <a:latin typeface="+mj-lt"/>
                      </a:rPr>
                      <a:pPr/>
                      <a:t>[CATEGORY NAME]</a:t>
                    </a:fld>
                    <a:r>
                      <a:rPr lang="en-US" baseline="0" dirty="0">
                        <a:latin typeface="+mj-lt"/>
                      </a:rPr>
                      <a:t> </a:t>
                    </a:r>
                    <a:fld id="{A9A692B3-922D-C04F-B353-B5E1EBC76BD0}" type="VALUE">
                      <a:rPr lang="en-US" baseline="0">
                        <a:solidFill>
                          <a:srgbClr val="BDC0CF"/>
                        </a:solidFill>
                        <a:latin typeface="+mj-lt"/>
                      </a:rPr>
                      <a:pPr/>
                      <a:t>[VALUE]</a:t>
                    </a:fld>
                    <a:endParaRPr lang="en-US" baseline="0" dirty="0">
                      <a:latin typeface="+mj-lt"/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F21-0543-B6F3-9DCE9A894DC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71E0F97-59BD-F948-989C-D698C5D56D8C}" type="CATEGORYNAME">
                      <a:rPr lang="en-US">
                        <a:latin typeface="+mj-lt"/>
                      </a:rPr>
                      <a:pPr/>
                      <a:t>[CATEGORY NAME]</a:t>
                    </a:fld>
                    <a:r>
                      <a:rPr lang="en-US" baseline="0" dirty="0">
                        <a:latin typeface="+mj-lt"/>
                      </a:rPr>
                      <a:t> </a:t>
                    </a:r>
                    <a:fld id="{1F6787C9-0F93-7F4A-8EEB-7189A9CE32D3}" type="VALUE">
                      <a:rPr lang="en-US" baseline="0">
                        <a:solidFill>
                          <a:srgbClr val="99C169"/>
                        </a:solidFill>
                        <a:latin typeface="+mj-lt"/>
                      </a:rPr>
                      <a:pPr/>
                      <a:t>[VALUE]</a:t>
                    </a:fld>
                    <a:endParaRPr lang="en-US" baseline="0" dirty="0">
                      <a:latin typeface="+mj-lt"/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21-0543-B6F3-9DCE9A894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1"/>
                    </a:solidFill>
                    <a:latin typeface="+mn-lt"/>
                    <a:ea typeface="Helvetica Neue Condensed" panose="02000503000000020004" pitchFamily="2" charset="0"/>
                    <a:cs typeface="Helvetica Neue Condensed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Bat</c:v>
                </c:pt>
                <c:pt idx="1">
                  <c:v>Firearm</c:v>
                </c:pt>
                <c:pt idx="2">
                  <c:v>Edge Weapon / Knife</c:v>
                </c:pt>
                <c:pt idx="3">
                  <c:v>None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50</c:v>
                </c:pt>
                <c:pt idx="2">
                  <c:v>75</c:v>
                </c:pt>
                <c:pt idx="3">
                  <c:v>178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1-0543-B6F3-9DCE9A894D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3D-F94D-8CB8-CACAD823F69B}"/>
              </c:ext>
            </c:extLst>
          </c:dPt>
          <c:dPt>
            <c:idx val="1"/>
            <c:invertIfNegative val="0"/>
            <c:bubble3D val="0"/>
            <c:spPr>
              <a:solidFill>
                <a:srgbClr val="0F87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3D-F94D-8CB8-CACAD823F69B}"/>
              </c:ext>
            </c:extLst>
          </c:dPt>
          <c:dPt>
            <c:idx val="2"/>
            <c:invertIfNegative val="0"/>
            <c:bubble3D val="0"/>
            <c:spPr>
              <a:solidFill>
                <a:srgbClr val="0975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3D-F94D-8CB8-CACAD823F69B}"/>
              </c:ext>
            </c:extLst>
          </c:dPt>
          <c:dPt>
            <c:idx val="3"/>
            <c:invertIfNegative val="0"/>
            <c:bubble3D val="0"/>
            <c:spPr>
              <a:solidFill>
                <a:srgbClr val="1462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3D-F94D-8CB8-CACAD823F69B}"/>
              </c:ext>
            </c:extLst>
          </c:dPt>
          <c:dPt>
            <c:idx val="4"/>
            <c:invertIfNegative val="0"/>
            <c:bubble3D val="0"/>
            <c:spPr>
              <a:solidFill>
                <a:srgbClr val="1053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E3D-F94D-8CB8-CACAD823F69B}"/>
              </c:ext>
            </c:extLst>
          </c:dPt>
          <c:dPt>
            <c:idx val="5"/>
            <c:invertIfNegative val="0"/>
            <c:bubble3D val="0"/>
            <c:spPr>
              <a:solidFill>
                <a:srgbClr val="0844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E3D-F94D-8CB8-CACAD823F69B}"/>
              </c:ext>
            </c:extLst>
          </c:dPt>
          <c:dLbls>
            <c:dLbl>
              <c:idx val="0"/>
              <c:layout>
                <c:manualLayout>
                  <c:x val="-6.0392366208461272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2899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3EBA16-E307-B949-AEF5-6AEE6A16BB32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rgbClr val="128995"/>
                          </a:solidFill>
                        </a:defRPr>
                      </a:pPr>
                      <a:t>[VALUE]</a:t>
                    </a:fld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2899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3D-F94D-8CB8-CACAD823F69B}"/>
                </c:ext>
              </c:extLst>
            </c:dLbl>
            <c:dLbl>
              <c:idx val="1"/>
              <c:layout>
                <c:manualLayout>
                  <c:x val="-5.368694114506873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2899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A30F4F-7369-594F-8F7B-0A4FB589B51D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rgbClr val="128995"/>
                          </a:solidFill>
                        </a:defRPr>
                      </a:pPr>
                      <a:t>[VALUE]</a:t>
                    </a:fld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2899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3D-F94D-8CB8-CACAD823F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Tactical</c:v>
                </c:pt>
                <c:pt idx="1">
                  <c:v>&gt;20 Years</c:v>
                </c:pt>
                <c:pt idx="2">
                  <c:v>16-20 Years</c:v>
                </c:pt>
                <c:pt idx="3">
                  <c:v>11-15 Years</c:v>
                </c:pt>
                <c:pt idx="4">
                  <c:v>6-10 Years</c:v>
                </c:pt>
                <c:pt idx="5">
                  <c:v>0-5 Years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56</c:v>
                </c:pt>
                <c:pt idx="1">
                  <c:v>25</c:v>
                </c:pt>
                <c:pt idx="2">
                  <c:v>21</c:v>
                </c:pt>
                <c:pt idx="3">
                  <c:v>40</c:v>
                </c:pt>
                <c:pt idx="4">
                  <c:v>47</c:v>
                </c:pt>
                <c:pt idx="5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E3D-F94D-8CB8-CACAD823F69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3"/>
        <c:overlap val="12"/>
        <c:axId val="2064805919"/>
        <c:axId val="2065187311"/>
      </c:barChart>
      <c:catAx>
        <c:axId val="20648059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pPr>
            <a:endParaRPr lang="en-US"/>
          </a:p>
        </c:txPr>
        <c:crossAx val="2065187311"/>
        <c:crosses val="autoZero"/>
        <c:auto val="1"/>
        <c:lblAlgn val="ctr"/>
        <c:lblOffset val="100"/>
        <c:noMultiLvlLbl val="0"/>
      </c:catAx>
      <c:valAx>
        <c:axId val="20651873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64805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5F7A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EF-8946-A8CA-36AEE0A09A42}"/>
              </c:ext>
            </c:extLst>
          </c:dPt>
          <c:dPt>
            <c:idx val="1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EF-8946-A8CA-36AEE0A09A42}"/>
              </c:ext>
            </c:extLst>
          </c:dPt>
          <c:dPt>
            <c:idx val="2"/>
            <c:bubble3D val="0"/>
            <c:spPr>
              <a:solidFill>
                <a:srgbClr val="99C1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EF-8946-A8CA-36AEE0A09A42}"/>
              </c:ext>
            </c:extLst>
          </c:dPt>
          <c:dPt>
            <c:idx val="3"/>
            <c:bubble3D val="0"/>
            <c:spPr>
              <a:solidFill>
                <a:srgbClr val="BDC0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EF-8946-A8CA-36AEE0A09A42}"/>
              </c:ext>
            </c:extLst>
          </c:dPt>
          <c:dPt>
            <c:idx val="4"/>
            <c:bubble3D val="0"/>
            <c:spPr>
              <a:solidFill>
                <a:srgbClr val="93959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AEF-8946-A8CA-36AEE0A09A42}"/>
              </c:ext>
            </c:extLst>
          </c:dPt>
          <c:dPt>
            <c:idx val="5"/>
            <c:bubble3D val="0"/>
            <c:spPr>
              <a:solidFill>
                <a:srgbClr val="4747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AEF-8946-A8CA-36AEE0A09A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AEF-8946-A8CA-36AEE0A09A4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Helvetica Neue Condensed" panose="02000503000000020004" pitchFamily="2" charset="0"/>
                        <a:cs typeface="Helvetica Neue Condensed" panose="02000503000000020004" pitchFamily="2" charset="0"/>
                      </a:defRPr>
                    </a:pPr>
                    <a:fld id="{9D28AA11-E001-6A4B-BA7A-114720FF1A4B}" type="CATEGORYNAME">
                      <a:rPr lang="en-US">
                        <a:latin typeface="+mn-lt"/>
                      </a:rPr>
                      <a:pPr>
                        <a:defRPr sz="160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+mn-lt"/>
                      </a:rPr>
                      <a:t> </a:t>
                    </a:r>
                    <a:fld id="{DB4A5F67-B0D8-BB49-96F5-8B305AAD82B1}" type="VALUE">
                      <a:rPr lang="en-US" baseline="0">
                        <a:solidFill>
                          <a:srgbClr val="5F7A9C"/>
                        </a:solidFill>
                        <a:latin typeface="+mn-lt"/>
                      </a:rPr>
                      <a:pPr>
                        <a:defRPr sz="160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[VALUE]</a:t>
                    </a:fld>
                    <a:endParaRPr lang="en-US" baseline="0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Helvetica Neue Condensed" panose="02000503000000020004" pitchFamily="2" charset="0"/>
                      <a:cs typeface="Helvetica Neue Condensed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EF-8946-A8CA-36AEE0A09A42}"/>
                </c:ext>
              </c:extLst>
            </c:dLbl>
            <c:dLbl>
              <c:idx val="1"/>
              <c:layout>
                <c:manualLayout>
                  <c:x val="2.193754374099649E-2"/>
                  <c:y val="-4.37274369007920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Helvetica Neue Condensed" panose="02000503000000020004" pitchFamily="2" charset="0"/>
                        <a:cs typeface="Helvetica Neue Condensed" panose="02000503000000020004" pitchFamily="2" charset="0"/>
                      </a:defRPr>
                    </a:pPr>
                    <a:fld id="{227E50B9-9D5E-0744-8E06-3BE9162ECD6C}" type="CATEGORYNAME">
                      <a:rPr lang="en-US">
                        <a:latin typeface="+mn-lt"/>
                      </a:rPr>
                      <a:pPr>
                        <a:defRPr sz="160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+mn-lt"/>
                      </a:rPr>
                      <a:t> </a:t>
                    </a:r>
                    <a:fld id="{0AFD31F1-3279-1F46-BA2A-ABFC49BB4F48}" type="VALUE">
                      <a:rPr lang="en-US" baseline="0">
                        <a:solidFill>
                          <a:srgbClr val="179B9E"/>
                        </a:solidFill>
                        <a:latin typeface="+mn-lt"/>
                      </a:rPr>
                      <a:pPr>
                        <a:defRPr sz="160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[VALUE]</a:t>
                    </a:fld>
                    <a:endParaRPr lang="en-US" baseline="0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Helvetica Neue Condensed" panose="02000503000000020004" pitchFamily="2" charset="0"/>
                      <a:cs typeface="Helvetica Neue Condensed" panose="02000503000000020004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012172386363619"/>
                      <c:h val="0.130307761964360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AEF-8946-A8CA-36AEE0A09A42}"/>
                </c:ext>
              </c:extLst>
            </c:dLbl>
            <c:dLbl>
              <c:idx val="2"/>
              <c:layout>
                <c:manualLayout>
                  <c:x val="1.247955227465459E-2"/>
                  <c:y val="-3.1233883500565777E-2"/>
                </c:manualLayout>
              </c:layout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Helvetica Neue Condensed" panose="02000503000000020004" pitchFamily="2" charset="0"/>
                        <a:cs typeface="Helvetica Neue Condensed" panose="02000503000000020004" pitchFamily="2" charset="0"/>
                      </a:defRPr>
                    </a:pPr>
                    <a:fld id="{BDBC9990-7B32-6F4D-8A50-BA1DC504637D}" type="CATEGORYNAME">
                      <a:rPr lang="en-US">
                        <a:latin typeface="+mn-lt"/>
                      </a:rPr>
                      <a:pPr>
                        <a:defRPr sz="1600" spc="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+mn-lt"/>
                      </a:rPr>
                      <a:t> </a:t>
                    </a:r>
                    <a:fld id="{FAEB9BF3-2197-EB44-9E5F-5725EF7C215A}" type="VALUE">
                      <a:rPr lang="en-US" baseline="0">
                        <a:solidFill>
                          <a:srgbClr val="99C169"/>
                        </a:solidFill>
                        <a:latin typeface="+mn-lt"/>
                      </a:rPr>
                      <a:pPr>
                        <a:defRPr sz="1600" spc="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[VALUE]</a:t>
                    </a:fld>
                    <a:endParaRPr lang="en-US" baseline="0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Helvetica Neue Condensed" panose="02000503000000020004" pitchFamily="2" charset="0"/>
                      <a:cs typeface="Helvetica Neue Condensed" panose="02000503000000020004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AEF-8946-A8CA-36AEE0A09A42}"/>
                </c:ext>
              </c:extLst>
            </c:dLbl>
            <c:dLbl>
              <c:idx val="3"/>
              <c:layout>
                <c:manualLayout>
                  <c:x val="2.8524690913496208E-2"/>
                  <c:y val="3.123388350056577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Helvetica Neue Condensed" panose="02000503000000020004" pitchFamily="2" charset="0"/>
                        <a:cs typeface="Helvetica Neue Condensed" panose="02000503000000020004" pitchFamily="2" charset="0"/>
                      </a:defRPr>
                    </a:pPr>
                    <a:fld id="{A38E6D72-5134-064E-99B9-CE676C448176}" type="CATEGORYNAME">
                      <a:rPr lang="en-US">
                        <a:latin typeface="+mn-lt"/>
                      </a:rPr>
                      <a:pPr>
                        <a:defRPr sz="160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+mn-lt"/>
                      </a:rPr>
                      <a:t> </a:t>
                    </a:r>
                    <a:fld id="{A9A692B3-922D-C04F-B353-B5E1EBC76BD0}" type="VALUE">
                      <a:rPr lang="en-US" baseline="0">
                        <a:solidFill>
                          <a:srgbClr val="BDC0CF"/>
                        </a:solidFill>
                        <a:latin typeface="+mn-lt"/>
                      </a:rPr>
                      <a:pPr>
                        <a:defRPr sz="160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[VALUE]</a:t>
                    </a:fld>
                    <a:endParaRPr lang="en-US" baseline="0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Helvetica Neue Condensed" panose="02000503000000020004" pitchFamily="2" charset="0"/>
                      <a:cs typeface="Helvetica Neue Condensed" panose="02000503000000020004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AEF-8946-A8CA-36AEE0A09A42}"/>
                </c:ext>
              </c:extLst>
            </c:dLbl>
            <c:dLbl>
              <c:idx val="4"/>
              <c:layout>
                <c:manualLayout>
                  <c:x val="9.9652646385457472E-3"/>
                  <c:y val="1.87403301003394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Helvetica Neue Condensed" panose="02000503000000020004" pitchFamily="2" charset="0"/>
                        <a:cs typeface="Helvetica Neue Condensed" panose="02000503000000020004" pitchFamily="2" charset="0"/>
                      </a:defRPr>
                    </a:pPr>
                    <a:fld id="{671E0F97-59BD-F948-989C-D698C5D56D8C}" type="CATEGORYNAME">
                      <a:rPr lang="en-US">
                        <a:latin typeface="+mn-lt"/>
                      </a:rPr>
                      <a:pPr>
                        <a:defRPr sz="160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+mn-lt"/>
                      </a:rPr>
                      <a:t> </a:t>
                    </a:r>
                    <a:fld id="{1F6787C9-0F93-7F4A-8EEB-7189A9CE32D3}" type="VALUE">
                      <a:rPr lang="en-US" baseline="0">
                        <a:solidFill>
                          <a:srgbClr val="939598"/>
                        </a:solidFill>
                        <a:latin typeface="+mn-lt"/>
                      </a:rPr>
                      <a:pPr>
                        <a:defRPr sz="160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[VALUE]</a:t>
                    </a:fld>
                    <a:endParaRPr lang="en-US" baseline="0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Helvetica Neue Condensed" panose="02000503000000020004" pitchFamily="2" charset="0"/>
                      <a:cs typeface="Helvetica Neue Condensed" panose="02000503000000020004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225697235548993"/>
                      <c:h val="0.130307761964360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AEF-8946-A8CA-36AEE0A09A42}"/>
                </c:ext>
              </c:extLst>
            </c:dLbl>
            <c:dLbl>
              <c:idx val="5"/>
              <c:layout>
                <c:manualLayout>
                  <c:x val="1.456878935568591E-2"/>
                  <c:y val="4.06040485507353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Helvetica Neue Condensed" panose="02000503000000020004" pitchFamily="2" charset="0"/>
                        <a:cs typeface="Helvetica Neue Condensed" panose="02000503000000020004" pitchFamily="2" charset="0"/>
                      </a:defRPr>
                    </a:pPr>
                    <a:fld id="{43BCC1A6-614F-BC48-AFDA-9994689E5979}" type="CATEGORYNAME">
                      <a:rPr lang="en-US">
                        <a:latin typeface="+mn-lt"/>
                      </a:rPr>
                      <a:pPr>
                        <a:defRPr sz="160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+mn-lt"/>
                      </a:rPr>
                      <a:t> </a:t>
                    </a:r>
                    <a:fld id="{E77FF2F0-D08C-AA40-B4AD-BE5C016FB14D}" type="VALUE">
                      <a:rPr lang="en-US" baseline="0">
                        <a:solidFill>
                          <a:srgbClr val="474749"/>
                        </a:solidFill>
                        <a:latin typeface="+mn-lt"/>
                      </a:rPr>
                      <a:pPr>
                        <a:defRPr sz="160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[VALUE]</a:t>
                    </a:fld>
                    <a:endParaRPr lang="en-US" baseline="0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Helvetica Neue Condensed" panose="02000503000000020004" pitchFamily="2" charset="0"/>
                      <a:cs typeface="Helvetica Neue Condensed" panose="02000503000000020004" pitchFamily="2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AEF-8946-A8CA-36AEE0A09A42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Helvetica Neue Condensed" panose="02000503000000020004" pitchFamily="2" charset="0"/>
                        <a:cs typeface="Helvetica Neue Condensed" panose="02000503000000020004" pitchFamily="2" charset="0"/>
                      </a:defRPr>
                    </a:pPr>
                    <a:fld id="{F1D7DD47-F83B-1843-97F6-DC8B9D17B308}" type="CATEGORYNAME">
                      <a:rPr lang="en-US">
                        <a:latin typeface="+mn-lt"/>
                      </a:rPr>
                      <a:pPr>
                        <a:defRPr sz="160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[CATEGORY NAME]</a:t>
                    </a:fld>
                    <a:r>
                      <a:rPr lang="en-US" baseline="0" dirty="0">
                        <a:latin typeface="+mn-lt"/>
                      </a:rPr>
                      <a:t> </a:t>
                    </a:r>
                    <a:fld id="{34561410-E56A-5241-ABEE-944BE582E9A9}" type="VALUE">
                      <a:rPr lang="en-US" baseline="0">
                        <a:solidFill>
                          <a:srgbClr val="08446B"/>
                        </a:solidFill>
                        <a:latin typeface="+mn-lt"/>
                      </a:rPr>
                      <a:pPr>
                        <a:defRPr sz="1600">
                          <a:solidFill>
                            <a:schemeClr val="tx1"/>
                          </a:solidFill>
                          <a:ea typeface="Helvetica Neue Condensed" panose="02000503000000020004" pitchFamily="2" charset="0"/>
                          <a:cs typeface="Helvetica Neue Condensed" panose="02000503000000020004" pitchFamily="2" charset="0"/>
                        </a:defRPr>
                      </a:pPr>
                      <a:t>[VALUE]</a:t>
                    </a:fld>
                    <a:endParaRPr lang="en-US" baseline="0" dirty="0"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Helvetica Neue Condensed" panose="02000503000000020004" pitchFamily="2" charset="0"/>
                      <a:cs typeface="Helvetica Neue Condensed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AAEF-8946-A8CA-36AEE0A09A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tx1"/>
                    </a:solidFill>
                    <a:latin typeface="+mn-lt"/>
                    <a:ea typeface="Helvetica Neue Condensed" panose="02000503000000020004" pitchFamily="2" charset="0"/>
                    <a:cs typeface="Helvetica Neue Condensed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Black</c:v>
                </c:pt>
                <c:pt idx="1">
                  <c:v>East/S.E. Asian</c:v>
                </c:pt>
                <c:pt idx="2">
                  <c:v>Indigenous</c:v>
                </c:pt>
                <c:pt idx="3">
                  <c:v>Latino</c:v>
                </c:pt>
                <c:pt idx="4">
                  <c:v>Middle East</c:v>
                </c:pt>
                <c:pt idx="5">
                  <c:v>South Asian</c:v>
                </c:pt>
                <c:pt idx="6">
                  <c:v>White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83</c:v>
                </c:pt>
                <c:pt idx="1">
                  <c:v>21</c:v>
                </c:pt>
                <c:pt idx="2">
                  <c:v>12</c:v>
                </c:pt>
                <c:pt idx="3">
                  <c:v>4</c:v>
                </c:pt>
                <c:pt idx="4">
                  <c:v>25</c:v>
                </c:pt>
                <c:pt idx="5">
                  <c:v>5</c:v>
                </c:pt>
                <c:pt idx="6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EF-8946-A8CA-36AEE0A09A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48966651683945"/>
          <c:y val="3.4357271850622352E-2"/>
          <c:w val="0.79778627097198185"/>
          <c:h val="0.802196553599188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Incidents</c:v>
                </c:pt>
              </c:strCache>
            </c:strRef>
          </c:tx>
          <c:spPr>
            <a:solidFill>
              <a:srgbClr val="179B9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E-1B4A-85C5-A49C1C656A31}"/>
              </c:ext>
            </c:extLst>
          </c:dPt>
          <c:dPt>
            <c:idx val="1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E-1B4A-85C5-A49C1C656A31}"/>
              </c:ext>
            </c:extLst>
          </c:dPt>
          <c:dPt>
            <c:idx val="2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1E-1B4A-85C5-A49C1C656A31}"/>
              </c:ext>
            </c:extLst>
          </c:dPt>
          <c:dPt>
            <c:idx val="3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1E-1B4A-85C5-A49C1C656A31}"/>
              </c:ext>
            </c:extLst>
          </c:dPt>
          <c:dPt>
            <c:idx val="4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21E-1B4A-85C5-A49C1C656A31}"/>
              </c:ext>
            </c:extLst>
          </c:dPt>
          <c:dPt>
            <c:idx val="5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21E-1B4A-85C5-A49C1C656A31}"/>
              </c:ext>
            </c:extLst>
          </c:dPt>
          <c:dPt>
            <c:idx val="6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21E-1B4A-85C5-A49C1C656A31}"/>
              </c:ext>
            </c:extLst>
          </c:dPt>
          <c:dLbls>
            <c:dLbl>
              <c:idx val="2"/>
              <c:layout>
                <c:manualLayout>
                  <c:x val="-2.0206889825611788E-3"/>
                  <c:y val="0"/>
                </c:manualLayout>
              </c:layout>
              <c:tx>
                <c:rich>
                  <a:bodyPr/>
                  <a:lstStyle/>
                  <a:p>
                    <a:fld id="{56EB6711-7456-4C48-9580-4246D0143181}" type="VALUE">
                      <a:rPr lang="en-US">
                        <a:solidFill>
                          <a:srgbClr val="179B9E"/>
                        </a:solidFill>
                      </a:rPr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21E-1B4A-85C5-A49C1C656A31}"/>
                </c:ext>
              </c:extLst>
            </c:dLbl>
            <c:dLbl>
              <c:idx val="3"/>
              <c:layout>
                <c:manualLayout>
                  <c:x val="1.0149320748779731E-4"/>
                  <c:y val="-5.7261458261785105E-17"/>
                </c:manualLayout>
              </c:layout>
              <c:tx>
                <c:rich>
                  <a:bodyPr/>
                  <a:lstStyle/>
                  <a:p>
                    <a:fld id="{8452DE31-51A7-6646-907B-63DDD98776A6}" type="VALUE">
                      <a:rPr lang="en-US">
                        <a:solidFill>
                          <a:srgbClr val="179B9E"/>
                        </a:solidFill>
                      </a:rPr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21E-1B4A-85C5-A49C1C656A31}"/>
                </c:ext>
              </c:extLst>
            </c:dLbl>
            <c:dLbl>
              <c:idx val="5"/>
              <c:layout>
                <c:manualLayout>
                  <c:x val="-2.3289066361039204E-4"/>
                  <c:y val="-2.8630729130892552E-17"/>
                </c:manualLayout>
              </c:layout>
              <c:tx>
                <c:rich>
                  <a:bodyPr/>
                  <a:lstStyle/>
                  <a:p>
                    <a:fld id="{EC1AD46C-2BE1-F841-BEE5-093B9FF0A1C8}" type="VALUE">
                      <a:rPr lang="en-US" dirty="0">
                        <a:solidFill>
                          <a:srgbClr val="179B9E"/>
                        </a:solidFill>
                      </a:rPr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21E-1B4A-85C5-A49C1C656A31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Black</c:v>
                </c:pt>
                <c:pt idx="1">
                  <c:v>East/S.E. Asian</c:v>
                </c:pt>
                <c:pt idx="2">
                  <c:v>Indigenous</c:v>
                </c:pt>
                <c:pt idx="3">
                  <c:v>Latino</c:v>
                </c:pt>
                <c:pt idx="4">
                  <c:v>Middle East</c:v>
                </c:pt>
                <c:pt idx="5">
                  <c:v>South Asian</c:v>
                </c:pt>
                <c:pt idx="6">
                  <c:v>White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17.2</c:v>
                </c:pt>
                <c:pt idx="1">
                  <c:v>4.3</c:v>
                </c:pt>
                <c:pt idx="2">
                  <c:v>2.5</c:v>
                </c:pt>
                <c:pt idx="3">
                  <c:v>0.8</c:v>
                </c:pt>
                <c:pt idx="4">
                  <c:v>5.2</c:v>
                </c:pt>
                <c:pt idx="5">
                  <c:v>1</c:v>
                </c:pt>
                <c:pt idx="6">
                  <c:v>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21E-1B4A-85C5-A49C1C656A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Population</c:v>
                </c:pt>
              </c:strCache>
            </c:strRef>
          </c:tx>
          <c:spPr>
            <a:solidFill>
              <a:srgbClr val="08446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2.2385142481851274E-3"/>
                  <c:y val="-1.1452291652357021E-16"/>
                </c:manualLayout>
              </c:layout>
              <c:tx>
                <c:rich>
                  <a:bodyPr/>
                  <a:lstStyle/>
                  <a:p>
                    <a:fld id="{E87BFE7E-12B1-E040-AC30-52689EBFFC8B}" type="VALUE">
                      <a:rPr lang="en-US">
                        <a:solidFill>
                          <a:srgbClr val="08446A"/>
                        </a:solidFill>
                      </a:rPr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C21E-1B4A-85C5-A49C1C656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Black</c:v>
                </c:pt>
                <c:pt idx="1">
                  <c:v>East/S.E. Asian</c:v>
                </c:pt>
                <c:pt idx="2">
                  <c:v>Indigenous</c:v>
                </c:pt>
                <c:pt idx="3">
                  <c:v>Latino</c:v>
                </c:pt>
                <c:pt idx="4">
                  <c:v>Middle East</c:v>
                </c:pt>
                <c:pt idx="5">
                  <c:v>South Asian</c:v>
                </c:pt>
                <c:pt idx="6">
                  <c:v>White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</c:v>
                </c:pt>
                <c:pt idx="1">
                  <c:v>6.1</c:v>
                </c:pt>
                <c:pt idx="2">
                  <c:v>2.2000000000000002</c:v>
                </c:pt>
                <c:pt idx="3">
                  <c:v>2</c:v>
                </c:pt>
                <c:pt idx="4">
                  <c:v>4</c:v>
                </c:pt>
                <c:pt idx="5">
                  <c:v>6.2</c:v>
                </c:pt>
                <c:pt idx="6">
                  <c:v>74.400000000000006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1E-1B4A-85C5-A49C1C656A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57382175"/>
        <c:axId val="1857523423"/>
      </c:barChart>
      <c:valAx>
        <c:axId val="1857523423"/>
        <c:scaling>
          <c:orientation val="minMax"/>
          <c:max val="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382175"/>
        <c:crosses val="autoZero"/>
        <c:crossBetween val="between"/>
      </c:valAx>
      <c:catAx>
        <c:axId val="1857382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5234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48966651683945"/>
          <c:y val="3.4357271850622352E-2"/>
          <c:w val="0.79778627097198185"/>
          <c:h val="0.802196553599188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Incidents</c:v>
                </c:pt>
              </c:strCache>
            </c:strRef>
          </c:tx>
          <c:spPr>
            <a:solidFill>
              <a:srgbClr val="179B9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A3-D944-9BD9-38BA87239D94}"/>
              </c:ext>
            </c:extLst>
          </c:dPt>
          <c:dPt>
            <c:idx val="1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A3-D944-9BD9-38BA87239D94}"/>
              </c:ext>
            </c:extLst>
          </c:dPt>
          <c:dPt>
            <c:idx val="2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A3-D944-9BD9-38BA87239D94}"/>
              </c:ext>
            </c:extLst>
          </c:dPt>
          <c:dPt>
            <c:idx val="3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A3-D944-9BD9-38BA87239D94}"/>
              </c:ext>
            </c:extLst>
          </c:dPt>
          <c:dPt>
            <c:idx val="4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A3-D944-9BD9-38BA87239D94}"/>
              </c:ext>
            </c:extLst>
          </c:dPt>
          <c:dPt>
            <c:idx val="5"/>
            <c:invertIfNegative val="0"/>
            <c:bubble3D val="0"/>
            <c:spPr>
              <a:solidFill>
                <a:srgbClr val="179B9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A3-D944-9BD9-38BA87239D94}"/>
              </c:ext>
            </c:extLst>
          </c:dPt>
          <c:dLbls>
            <c:dLbl>
              <c:idx val="2"/>
              <c:layout>
                <c:manualLayout>
                  <c:x val="-2.0206889825611788E-3"/>
                  <c:y val="0"/>
                </c:manualLayout>
              </c:layout>
              <c:tx>
                <c:rich>
                  <a:bodyPr/>
                  <a:lstStyle/>
                  <a:p>
                    <a:fld id="{56EB6711-7456-4C48-9580-4246D0143181}" type="VALUE">
                      <a:rPr lang="en-US">
                        <a:solidFill>
                          <a:srgbClr val="179B9E"/>
                        </a:solidFill>
                      </a:rPr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5A3-D944-9BD9-38BA87239D94}"/>
                </c:ext>
              </c:extLst>
            </c:dLbl>
            <c:dLbl>
              <c:idx val="3"/>
              <c:layout>
                <c:manualLayout>
                  <c:x val="1.0149320748779731E-4"/>
                  <c:y val="-5.7261458261785105E-17"/>
                </c:manualLayout>
              </c:layout>
              <c:tx>
                <c:rich>
                  <a:bodyPr/>
                  <a:lstStyle/>
                  <a:p>
                    <a:fld id="{8452DE31-51A7-6646-907B-63DDD98776A6}" type="VALUE">
                      <a:rPr lang="en-US">
                        <a:solidFill>
                          <a:srgbClr val="179B9E"/>
                        </a:solidFill>
                      </a:rPr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5A3-D944-9BD9-38BA87239D9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Black</c:v>
                </c:pt>
                <c:pt idx="1">
                  <c:v>East/S.E. Asian</c:v>
                </c:pt>
                <c:pt idx="2">
                  <c:v>Indigenous</c:v>
                </c:pt>
                <c:pt idx="3">
                  <c:v>Latino</c:v>
                </c:pt>
                <c:pt idx="4">
                  <c:v>Middle East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17.2</c:v>
                </c:pt>
                <c:pt idx="1">
                  <c:v>4.3</c:v>
                </c:pt>
                <c:pt idx="2">
                  <c:v>2.5</c:v>
                </c:pt>
                <c:pt idx="3">
                  <c:v>0.8</c:v>
                </c:pt>
                <c:pt idx="4">
                  <c:v>5.2</c:v>
                </c:pt>
                <c:pt idx="5">
                  <c:v>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5A3-D944-9BD9-38BA87239D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Arrests and Apprehansions</c:v>
                </c:pt>
              </c:strCache>
            </c:strRef>
          </c:tx>
          <c:spPr>
            <a:solidFill>
              <a:srgbClr val="08446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1.6714662608146619E-3"/>
                  <c:y val="0"/>
                </c:manualLayout>
              </c:layout>
              <c:tx>
                <c:rich>
                  <a:bodyPr/>
                  <a:lstStyle/>
                  <a:p>
                    <a:fld id="{E61C6C15-AE98-684C-A5E0-B32F6BB5D255}" type="VALUE">
                      <a:rPr lang="en-US">
                        <a:solidFill>
                          <a:srgbClr val="08446A"/>
                        </a:solidFill>
                      </a:rPr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5A3-D944-9BD9-38BA87239D94}"/>
                </c:ext>
              </c:extLst>
            </c:dLbl>
            <c:dLbl>
              <c:idx val="2"/>
              <c:layout>
                <c:manualLayout>
                  <c:x val="-2.2385142481851274E-3"/>
                  <c:y val="-1.1452291652357021E-16"/>
                </c:manualLayout>
              </c:layout>
              <c:tx>
                <c:rich>
                  <a:bodyPr/>
                  <a:lstStyle/>
                  <a:p>
                    <a:fld id="{E87BFE7E-12B1-E040-AC30-52689EBFFC8B}" type="VALUE">
                      <a:rPr lang="en-US">
                        <a:solidFill>
                          <a:srgbClr val="08446A"/>
                        </a:solidFill>
                      </a:rPr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5A3-D944-9BD9-38BA87239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Black</c:v>
                </c:pt>
                <c:pt idx="1">
                  <c:v>East/S.E. Asian</c:v>
                </c:pt>
                <c:pt idx="2">
                  <c:v>Indigenous</c:v>
                </c:pt>
                <c:pt idx="3">
                  <c:v>Latino</c:v>
                </c:pt>
                <c:pt idx="4">
                  <c:v>Middle East</c:v>
                </c:pt>
                <c:pt idx="5">
                  <c:v>White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5A3-D944-9BD9-38BA87239D9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57382175"/>
        <c:axId val="1857523423"/>
      </c:barChart>
      <c:valAx>
        <c:axId val="1857523423"/>
        <c:scaling>
          <c:orientation val="minMax"/>
          <c:max val="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382175"/>
        <c:crosses val="autoZero"/>
        <c:crossBetween val="between"/>
      </c:valAx>
      <c:catAx>
        <c:axId val="1857382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5234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108A6-92A1-BD49-B343-9A6E30CF792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BBD78C2-6634-7448-A46A-C986C7CA27D5}">
      <dgm:prSet/>
      <dgm:spPr>
        <a:solidFill>
          <a:srgbClr val="08446B"/>
        </a:solidFill>
        <a:ln>
          <a:noFill/>
        </a:ln>
      </dgm:spPr>
      <dgm:t>
        <a:bodyPr/>
        <a:lstStyle/>
        <a:p>
          <a:r>
            <a:rPr lang="en-US" b="1" dirty="0"/>
            <a:t>Criminal Code Use of Force</a:t>
          </a:r>
          <a:endParaRPr lang="en-CA" dirty="0"/>
        </a:p>
      </dgm:t>
    </dgm:pt>
    <dgm:pt modelId="{814B4BCC-325C-3E43-9CF0-5810D282BA6D}" type="parTrans" cxnId="{4031032F-907F-4249-8796-85686BDC816E}">
      <dgm:prSet/>
      <dgm:spPr/>
      <dgm:t>
        <a:bodyPr/>
        <a:lstStyle/>
        <a:p>
          <a:endParaRPr lang="en-US"/>
        </a:p>
      </dgm:t>
    </dgm:pt>
    <dgm:pt modelId="{A267DDCD-8C22-8F41-9124-07ECE177EDFD}" type="sibTrans" cxnId="{4031032F-907F-4249-8796-85686BDC816E}">
      <dgm:prSet/>
      <dgm:spPr>
        <a:solidFill>
          <a:srgbClr val="08446B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A0AEFB06-7372-054A-9E32-D379C5FF7D5D}">
      <dgm:prSet/>
      <dgm:spPr>
        <a:solidFill>
          <a:srgbClr val="14627E"/>
        </a:solidFill>
        <a:ln>
          <a:noFill/>
        </a:ln>
      </dgm:spPr>
      <dgm:t>
        <a:bodyPr/>
        <a:lstStyle/>
        <a:p>
          <a:r>
            <a:rPr lang="en-US" b="1"/>
            <a:t>Ontario Use of Force Model</a:t>
          </a:r>
          <a:endParaRPr lang="en-CA"/>
        </a:p>
      </dgm:t>
    </dgm:pt>
    <dgm:pt modelId="{E1EF4B77-1A8A-C94D-9415-2AC54DE1FBF1}" type="parTrans" cxnId="{78A5AC90-A8D2-A84C-AFEF-630B655B1F28}">
      <dgm:prSet/>
      <dgm:spPr/>
      <dgm:t>
        <a:bodyPr/>
        <a:lstStyle/>
        <a:p>
          <a:endParaRPr lang="en-US"/>
        </a:p>
      </dgm:t>
    </dgm:pt>
    <dgm:pt modelId="{B2937871-9A92-B946-A5C5-AB71BDEE92BE}" type="sibTrans" cxnId="{78A5AC90-A8D2-A84C-AFEF-630B655B1F28}">
      <dgm:prSet/>
      <dgm:spPr>
        <a:solidFill>
          <a:srgbClr val="14627E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5C3B7D03-F3AF-8F49-854A-A50FA7E26073}">
      <dgm:prSet/>
      <dgm:spPr>
        <a:solidFill>
          <a:srgbClr val="179B9E"/>
        </a:solidFill>
        <a:ln>
          <a:noFill/>
        </a:ln>
      </dgm:spPr>
      <dgm:t>
        <a:bodyPr/>
        <a:lstStyle/>
        <a:p>
          <a:r>
            <a:rPr lang="en-US" b="1"/>
            <a:t>Perception of Self</a:t>
          </a:r>
          <a:endParaRPr lang="en-CA"/>
        </a:p>
      </dgm:t>
    </dgm:pt>
    <dgm:pt modelId="{FF906BA7-7A54-E544-BFCC-5554F3ED4D17}" type="parTrans" cxnId="{56F9E4D5-18D6-9945-979D-7BC5E9ACF161}">
      <dgm:prSet/>
      <dgm:spPr/>
      <dgm:t>
        <a:bodyPr/>
        <a:lstStyle/>
        <a:p>
          <a:endParaRPr lang="en-US"/>
        </a:p>
      </dgm:t>
    </dgm:pt>
    <dgm:pt modelId="{EEFF87A6-725B-0B45-8178-D1947F27E4DE}" type="sibTrans" cxnId="{56F9E4D5-18D6-9945-979D-7BC5E9ACF161}">
      <dgm:prSet/>
      <dgm:spPr>
        <a:solidFill>
          <a:srgbClr val="179B9E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B0A69C7B-20E9-FC46-839C-4389C3FA9773}">
      <dgm:prSet/>
      <dgm:spPr>
        <a:solidFill>
          <a:srgbClr val="85C554"/>
        </a:solidFill>
        <a:ln>
          <a:noFill/>
        </a:ln>
      </dgm:spPr>
      <dgm:t>
        <a:bodyPr/>
        <a:lstStyle/>
        <a:p>
          <a:r>
            <a:rPr lang="en-US" b="1"/>
            <a:t>Police Ambushes</a:t>
          </a:r>
          <a:endParaRPr lang="en-CA"/>
        </a:p>
      </dgm:t>
    </dgm:pt>
    <dgm:pt modelId="{302C15F3-D711-EC42-9591-8ED59041C366}" type="parTrans" cxnId="{8D604F44-2280-7042-971F-78974A32F51A}">
      <dgm:prSet/>
      <dgm:spPr/>
      <dgm:t>
        <a:bodyPr/>
        <a:lstStyle/>
        <a:p>
          <a:endParaRPr lang="en-US"/>
        </a:p>
      </dgm:t>
    </dgm:pt>
    <dgm:pt modelId="{C2E4DEF6-F6D1-E645-86F5-181DD01204AE}" type="sibTrans" cxnId="{8D604F44-2280-7042-971F-78974A32F51A}">
      <dgm:prSet/>
      <dgm:spPr>
        <a:solidFill>
          <a:srgbClr val="85C554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A7704729-9B91-CD40-BD26-2F347EE4C3C2}">
      <dgm:prSet/>
      <dgm:spPr>
        <a:solidFill>
          <a:srgbClr val="5F7A9C"/>
        </a:solidFill>
      </dgm:spPr>
      <dgm:t>
        <a:bodyPr/>
        <a:lstStyle/>
        <a:p>
          <a:r>
            <a:rPr lang="en-US" b="1"/>
            <a:t>Presentation of Use of Force Statistics</a:t>
          </a:r>
          <a:endParaRPr lang="en-CA"/>
        </a:p>
      </dgm:t>
    </dgm:pt>
    <dgm:pt modelId="{E26DB978-8E48-6F44-8CA3-3E50FB4A9151}" type="parTrans" cxnId="{49D95DB9-3362-8046-9DAA-818AE5162263}">
      <dgm:prSet/>
      <dgm:spPr/>
      <dgm:t>
        <a:bodyPr/>
        <a:lstStyle/>
        <a:p>
          <a:endParaRPr lang="en-US"/>
        </a:p>
      </dgm:t>
    </dgm:pt>
    <dgm:pt modelId="{F8CBE66E-BB9A-564B-8EAB-9E61FC0D4485}" type="sibTrans" cxnId="{49D95DB9-3362-8046-9DAA-818AE5162263}">
      <dgm:prSet/>
      <dgm:spPr/>
      <dgm:t>
        <a:bodyPr/>
        <a:lstStyle/>
        <a:p>
          <a:endParaRPr lang="en-US"/>
        </a:p>
      </dgm:t>
    </dgm:pt>
    <dgm:pt modelId="{6B1AA2C2-5949-B045-B31C-9CF76C3BF31A}" type="pres">
      <dgm:prSet presAssocID="{C0B108A6-92A1-BD49-B343-9A6E30CF79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E32E6A-7223-2141-AB65-BA6E2DDF0EA4}" type="pres">
      <dgm:prSet presAssocID="{C0B108A6-92A1-BD49-B343-9A6E30CF792D}" presName="dummyMaxCanvas" presStyleCnt="0">
        <dgm:presLayoutVars/>
      </dgm:prSet>
      <dgm:spPr/>
    </dgm:pt>
    <dgm:pt modelId="{1EDDA0EF-82A9-6A46-9147-213EC7CBD033}" type="pres">
      <dgm:prSet presAssocID="{C0B108A6-92A1-BD49-B343-9A6E30CF792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37B10-4985-024B-BCCE-FDE42B65B64E}" type="pres">
      <dgm:prSet presAssocID="{C0B108A6-92A1-BD49-B343-9A6E30CF792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2D0B8-EBA5-4E47-AC0B-E9CBA4E3F60C}" type="pres">
      <dgm:prSet presAssocID="{C0B108A6-92A1-BD49-B343-9A6E30CF792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28AC0-3847-994E-87A5-69CDCA6BF630}" type="pres">
      <dgm:prSet presAssocID="{C0B108A6-92A1-BD49-B343-9A6E30CF792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10C44-CFAA-2F4C-98D3-2A7626B442BA}" type="pres">
      <dgm:prSet presAssocID="{C0B108A6-92A1-BD49-B343-9A6E30CF792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82C43-9638-1543-86C1-F2CBBCE606BD}" type="pres">
      <dgm:prSet presAssocID="{C0B108A6-92A1-BD49-B343-9A6E30CF792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10A95-9DCD-BD41-AF97-3D3A306B53B3}" type="pres">
      <dgm:prSet presAssocID="{C0B108A6-92A1-BD49-B343-9A6E30CF792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BB9E4-01A8-7B43-809D-06D8F0634239}" type="pres">
      <dgm:prSet presAssocID="{C0B108A6-92A1-BD49-B343-9A6E30CF792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67F5C-9A72-7348-830E-B6B047E3165F}" type="pres">
      <dgm:prSet presAssocID="{C0B108A6-92A1-BD49-B343-9A6E30CF792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69927-251E-4B4E-9A57-FC5AA58E8D83}" type="pres">
      <dgm:prSet presAssocID="{C0B108A6-92A1-BD49-B343-9A6E30CF792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0FED7-0D06-5B40-8352-6B9F6004163E}" type="pres">
      <dgm:prSet presAssocID="{C0B108A6-92A1-BD49-B343-9A6E30CF792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75F23-61D7-1D40-90AA-31AA8EFD084D}" type="pres">
      <dgm:prSet presAssocID="{C0B108A6-92A1-BD49-B343-9A6E30CF792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37CB0-3DCB-E24E-BBB0-0FD455C485BD}" type="pres">
      <dgm:prSet presAssocID="{C0B108A6-92A1-BD49-B343-9A6E30CF792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1A2F6-129C-B944-A0EE-5C675D7A00CD}" type="pres">
      <dgm:prSet presAssocID="{C0B108A6-92A1-BD49-B343-9A6E30CF792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DAD967-7B0E-2148-8278-A7C5E32CB452}" type="presOf" srcId="{C2E4DEF6-F6D1-E645-86F5-181DD01204AE}" destId="{DE267F5C-9A72-7348-830E-B6B047E3165F}" srcOrd="0" destOrd="0" presId="urn:microsoft.com/office/officeart/2005/8/layout/vProcess5"/>
    <dgm:cxn modelId="{8C7303D1-716A-614B-94B6-E2D557AAB857}" type="presOf" srcId="{CBBD78C2-6634-7448-A46A-C986C7CA27D5}" destId="{1EDDA0EF-82A9-6A46-9147-213EC7CBD033}" srcOrd="0" destOrd="0" presId="urn:microsoft.com/office/officeart/2005/8/layout/vProcess5"/>
    <dgm:cxn modelId="{A456D94D-EC4E-8447-B928-FFBE1486774E}" type="presOf" srcId="{5C3B7D03-F3AF-8F49-854A-A50FA7E26073}" destId="{B8B75F23-61D7-1D40-90AA-31AA8EFD084D}" srcOrd="1" destOrd="0" presId="urn:microsoft.com/office/officeart/2005/8/layout/vProcess5"/>
    <dgm:cxn modelId="{56F9E4D5-18D6-9945-979D-7BC5E9ACF161}" srcId="{C0B108A6-92A1-BD49-B343-9A6E30CF792D}" destId="{5C3B7D03-F3AF-8F49-854A-A50FA7E26073}" srcOrd="2" destOrd="0" parTransId="{FF906BA7-7A54-E544-BFCC-5554F3ED4D17}" sibTransId="{EEFF87A6-725B-0B45-8178-D1947F27E4DE}"/>
    <dgm:cxn modelId="{E0588D93-39FF-324B-BEB2-587F59116538}" type="presOf" srcId="{B2937871-9A92-B946-A5C5-AB71BDEE92BE}" destId="{CAD10A95-9DCD-BD41-AF97-3D3A306B53B3}" srcOrd="0" destOrd="0" presId="urn:microsoft.com/office/officeart/2005/8/layout/vProcess5"/>
    <dgm:cxn modelId="{E5CA2D9F-97FF-BF4A-AF99-CB190ABC43E6}" type="presOf" srcId="{B0A69C7B-20E9-FC46-839C-4389C3FA9773}" destId="{8C328AC0-3847-994E-87A5-69CDCA6BF630}" srcOrd="0" destOrd="0" presId="urn:microsoft.com/office/officeart/2005/8/layout/vProcess5"/>
    <dgm:cxn modelId="{73078A2A-ED3C-A24A-888C-B2BD78604E50}" type="presOf" srcId="{A0AEFB06-7372-054A-9E32-D379C5FF7D5D}" destId="{38B0FED7-0D06-5B40-8352-6B9F6004163E}" srcOrd="1" destOrd="0" presId="urn:microsoft.com/office/officeart/2005/8/layout/vProcess5"/>
    <dgm:cxn modelId="{49D95DB9-3362-8046-9DAA-818AE5162263}" srcId="{C0B108A6-92A1-BD49-B343-9A6E30CF792D}" destId="{A7704729-9B91-CD40-BD26-2F347EE4C3C2}" srcOrd="4" destOrd="0" parTransId="{E26DB978-8E48-6F44-8CA3-3E50FB4A9151}" sibTransId="{F8CBE66E-BB9A-564B-8EAB-9E61FC0D4485}"/>
    <dgm:cxn modelId="{2761172A-002A-0C4A-80B4-4B8CAE7B3089}" type="presOf" srcId="{EEFF87A6-725B-0B45-8178-D1947F27E4DE}" destId="{96DBB9E4-01A8-7B43-809D-06D8F0634239}" srcOrd="0" destOrd="0" presId="urn:microsoft.com/office/officeart/2005/8/layout/vProcess5"/>
    <dgm:cxn modelId="{B0A09358-6039-C34D-836D-0A36B0D3A932}" type="presOf" srcId="{A7704729-9B91-CD40-BD26-2F347EE4C3C2}" destId="{D8E10C44-CFAA-2F4C-98D3-2A7626B442BA}" srcOrd="0" destOrd="0" presId="urn:microsoft.com/office/officeart/2005/8/layout/vProcess5"/>
    <dgm:cxn modelId="{8D604F44-2280-7042-971F-78974A32F51A}" srcId="{C0B108A6-92A1-BD49-B343-9A6E30CF792D}" destId="{B0A69C7B-20E9-FC46-839C-4389C3FA9773}" srcOrd="3" destOrd="0" parTransId="{302C15F3-D711-EC42-9591-8ED59041C366}" sibTransId="{C2E4DEF6-F6D1-E645-86F5-181DD01204AE}"/>
    <dgm:cxn modelId="{00E93CC1-63EA-C64E-84E9-FF5497CE3B19}" type="presOf" srcId="{C0B108A6-92A1-BD49-B343-9A6E30CF792D}" destId="{6B1AA2C2-5949-B045-B31C-9CF76C3BF31A}" srcOrd="0" destOrd="0" presId="urn:microsoft.com/office/officeart/2005/8/layout/vProcess5"/>
    <dgm:cxn modelId="{E90740CD-8425-BE41-9E95-DFBD0549AB7B}" type="presOf" srcId="{CBBD78C2-6634-7448-A46A-C986C7CA27D5}" destId="{8E869927-251E-4B4E-9A57-FC5AA58E8D83}" srcOrd="1" destOrd="0" presId="urn:microsoft.com/office/officeart/2005/8/layout/vProcess5"/>
    <dgm:cxn modelId="{44FFB72D-D8CB-304A-B42C-4EDEA99876BC}" type="presOf" srcId="{A267DDCD-8C22-8F41-9124-07ECE177EDFD}" destId="{64C82C43-9638-1543-86C1-F2CBBCE606BD}" srcOrd="0" destOrd="0" presId="urn:microsoft.com/office/officeart/2005/8/layout/vProcess5"/>
    <dgm:cxn modelId="{4031032F-907F-4249-8796-85686BDC816E}" srcId="{C0B108A6-92A1-BD49-B343-9A6E30CF792D}" destId="{CBBD78C2-6634-7448-A46A-C986C7CA27D5}" srcOrd="0" destOrd="0" parTransId="{814B4BCC-325C-3E43-9CF0-5810D282BA6D}" sibTransId="{A267DDCD-8C22-8F41-9124-07ECE177EDFD}"/>
    <dgm:cxn modelId="{78A5AC90-A8D2-A84C-AFEF-630B655B1F28}" srcId="{C0B108A6-92A1-BD49-B343-9A6E30CF792D}" destId="{A0AEFB06-7372-054A-9E32-D379C5FF7D5D}" srcOrd="1" destOrd="0" parTransId="{E1EF4B77-1A8A-C94D-9415-2AC54DE1FBF1}" sibTransId="{B2937871-9A92-B946-A5C5-AB71BDEE92BE}"/>
    <dgm:cxn modelId="{BB44A0E0-B1DA-444C-B9FF-40EE6A3EF577}" type="presOf" srcId="{A7704729-9B91-CD40-BD26-2F347EE4C3C2}" destId="{7D31A2F6-129C-B944-A0EE-5C675D7A00CD}" srcOrd="1" destOrd="0" presId="urn:microsoft.com/office/officeart/2005/8/layout/vProcess5"/>
    <dgm:cxn modelId="{275A55A8-860C-854C-AE4F-58ED0DCEF89A}" type="presOf" srcId="{A0AEFB06-7372-054A-9E32-D379C5FF7D5D}" destId="{7A837B10-4985-024B-BCCE-FDE42B65B64E}" srcOrd="0" destOrd="0" presId="urn:microsoft.com/office/officeart/2005/8/layout/vProcess5"/>
    <dgm:cxn modelId="{8084D1FD-7423-A34E-B8E8-45A46BEEE718}" type="presOf" srcId="{B0A69C7B-20E9-FC46-839C-4389C3FA9773}" destId="{1E237CB0-3DCB-E24E-BBB0-0FD455C485BD}" srcOrd="1" destOrd="0" presId="urn:microsoft.com/office/officeart/2005/8/layout/vProcess5"/>
    <dgm:cxn modelId="{57CEFFD7-A382-7E4A-BFB3-1EC8597F1815}" type="presOf" srcId="{5C3B7D03-F3AF-8F49-854A-A50FA7E26073}" destId="{98A2D0B8-EBA5-4E47-AC0B-E9CBA4E3F60C}" srcOrd="0" destOrd="0" presId="urn:microsoft.com/office/officeart/2005/8/layout/vProcess5"/>
    <dgm:cxn modelId="{D589BD97-B0D4-B742-8DBC-96EC67E94C68}" type="presParOf" srcId="{6B1AA2C2-5949-B045-B31C-9CF76C3BF31A}" destId="{41E32E6A-7223-2141-AB65-BA6E2DDF0EA4}" srcOrd="0" destOrd="0" presId="urn:microsoft.com/office/officeart/2005/8/layout/vProcess5"/>
    <dgm:cxn modelId="{6DC650DE-220E-764B-B824-9C68CF6675CB}" type="presParOf" srcId="{6B1AA2C2-5949-B045-B31C-9CF76C3BF31A}" destId="{1EDDA0EF-82A9-6A46-9147-213EC7CBD033}" srcOrd="1" destOrd="0" presId="urn:microsoft.com/office/officeart/2005/8/layout/vProcess5"/>
    <dgm:cxn modelId="{9B0BA7FB-F3BE-2D45-A086-9750AC70F472}" type="presParOf" srcId="{6B1AA2C2-5949-B045-B31C-9CF76C3BF31A}" destId="{7A837B10-4985-024B-BCCE-FDE42B65B64E}" srcOrd="2" destOrd="0" presId="urn:microsoft.com/office/officeart/2005/8/layout/vProcess5"/>
    <dgm:cxn modelId="{7B82A8A3-3FA9-1F44-A3B2-A0D7054A3B71}" type="presParOf" srcId="{6B1AA2C2-5949-B045-B31C-9CF76C3BF31A}" destId="{98A2D0B8-EBA5-4E47-AC0B-E9CBA4E3F60C}" srcOrd="3" destOrd="0" presId="urn:microsoft.com/office/officeart/2005/8/layout/vProcess5"/>
    <dgm:cxn modelId="{EE66371E-0CFB-BB48-B640-F59DF4BE7519}" type="presParOf" srcId="{6B1AA2C2-5949-B045-B31C-9CF76C3BF31A}" destId="{8C328AC0-3847-994E-87A5-69CDCA6BF630}" srcOrd="4" destOrd="0" presId="urn:microsoft.com/office/officeart/2005/8/layout/vProcess5"/>
    <dgm:cxn modelId="{8FCBD4D7-E524-F540-8673-5797887C776E}" type="presParOf" srcId="{6B1AA2C2-5949-B045-B31C-9CF76C3BF31A}" destId="{D8E10C44-CFAA-2F4C-98D3-2A7626B442BA}" srcOrd="5" destOrd="0" presId="urn:microsoft.com/office/officeart/2005/8/layout/vProcess5"/>
    <dgm:cxn modelId="{05DE4D28-64BE-0848-AF43-44B8013351D0}" type="presParOf" srcId="{6B1AA2C2-5949-B045-B31C-9CF76C3BF31A}" destId="{64C82C43-9638-1543-86C1-F2CBBCE606BD}" srcOrd="6" destOrd="0" presId="urn:microsoft.com/office/officeart/2005/8/layout/vProcess5"/>
    <dgm:cxn modelId="{0E29B706-3499-9145-B3E1-DA83C8642763}" type="presParOf" srcId="{6B1AA2C2-5949-B045-B31C-9CF76C3BF31A}" destId="{CAD10A95-9DCD-BD41-AF97-3D3A306B53B3}" srcOrd="7" destOrd="0" presId="urn:microsoft.com/office/officeart/2005/8/layout/vProcess5"/>
    <dgm:cxn modelId="{860498FE-1BDE-E44B-A1E4-65AF5C8BFE01}" type="presParOf" srcId="{6B1AA2C2-5949-B045-B31C-9CF76C3BF31A}" destId="{96DBB9E4-01A8-7B43-809D-06D8F0634239}" srcOrd="8" destOrd="0" presId="urn:microsoft.com/office/officeart/2005/8/layout/vProcess5"/>
    <dgm:cxn modelId="{9FD9F1C0-F05B-3542-BDC6-2EC9FBA4DC52}" type="presParOf" srcId="{6B1AA2C2-5949-B045-B31C-9CF76C3BF31A}" destId="{DE267F5C-9A72-7348-830E-B6B047E3165F}" srcOrd="9" destOrd="0" presId="urn:microsoft.com/office/officeart/2005/8/layout/vProcess5"/>
    <dgm:cxn modelId="{7D8978A9-6735-344D-AD33-8D9405E61C66}" type="presParOf" srcId="{6B1AA2C2-5949-B045-B31C-9CF76C3BF31A}" destId="{8E869927-251E-4B4E-9A57-FC5AA58E8D83}" srcOrd="10" destOrd="0" presId="urn:microsoft.com/office/officeart/2005/8/layout/vProcess5"/>
    <dgm:cxn modelId="{87B12FC2-C382-764F-A5F1-70B1BC06D146}" type="presParOf" srcId="{6B1AA2C2-5949-B045-B31C-9CF76C3BF31A}" destId="{38B0FED7-0D06-5B40-8352-6B9F6004163E}" srcOrd="11" destOrd="0" presId="urn:microsoft.com/office/officeart/2005/8/layout/vProcess5"/>
    <dgm:cxn modelId="{12E120E8-1A6E-2D48-8DF0-7749A62BAE1F}" type="presParOf" srcId="{6B1AA2C2-5949-B045-B31C-9CF76C3BF31A}" destId="{B8B75F23-61D7-1D40-90AA-31AA8EFD084D}" srcOrd="12" destOrd="0" presId="urn:microsoft.com/office/officeart/2005/8/layout/vProcess5"/>
    <dgm:cxn modelId="{735D940F-2716-4A4B-BFF5-0D6B5AFEB513}" type="presParOf" srcId="{6B1AA2C2-5949-B045-B31C-9CF76C3BF31A}" destId="{1E237CB0-3DCB-E24E-BBB0-0FD455C485BD}" srcOrd="13" destOrd="0" presId="urn:microsoft.com/office/officeart/2005/8/layout/vProcess5"/>
    <dgm:cxn modelId="{6C7E5661-5DB3-164F-8FA5-A477FAB8AB11}" type="presParOf" srcId="{6B1AA2C2-5949-B045-B31C-9CF76C3BF31A}" destId="{7D31A2F6-129C-B944-A0EE-5C675D7A00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DA0EF-82A9-6A46-9147-213EC7CBD033}">
      <dsp:nvSpPr>
        <dsp:cNvPr id="0" name=""/>
        <dsp:cNvSpPr/>
      </dsp:nvSpPr>
      <dsp:spPr>
        <a:xfrm>
          <a:off x="0" y="0"/>
          <a:ext cx="6685849" cy="842401"/>
        </a:xfrm>
        <a:prstGeom prst="roundRect">
          <a:avLst>
            <a:gd name="adj" fmla="val 10000"/>
          </a:avLst>
        </a:prstGeom>
        <a:solidFill>
          <a:srgbClr val="08446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/>
            <a:t>Criminal Code Use of Force</a:t>
          </a:r>
          <a:endParaRPr lang="en-CA" sz="2300" kern="1200" dirty="0"/>
        </a:p>
      </dsp:txBody>
      <dsp:txXfrm>
        <a:off x="24673" y="24673"/>
        <a:ext cx="5678272" cy="793055"/>
      </dsp:txXfrm>
    </dsp:sp>
    <dsp:sp modelId="{7A837B10-4985-024B-BCCE-FDE42B65B64E}">
      <dsp:nvSpPr>
        <dsp:cNvPr id="0" name=""/>
        <dsp:cNvSpPr/>
      </dsp:nvSpPr>
      <dsp:spPr>
        <a:xfrm>
          <a:off x="499268" y="959401"/>
          <a:ext cx="6685849" cy="842401"/>
        </a:xfrm>
        <a:prstGeom prst="roundRect">
          <a:avLst>
            <a:gd name="adj" fmla="val 10000"/>
          </a:avLst>
        </a:prstGeom>
        <a:solidFill>
          <a:srgbClr val="14627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/>
            <a:t>Ontario Use of Force Model</a:t>
          </a:r>
          <a:endParaRPr lang="en-CA" sz="2300" kern="1200"/>
        </a:p>
      </dsp:txBody>
      <dsp:txXfrm>
        <a:off x="523941" y="984074"/>
        <a:ext cx="5589675" cy="793055"/>
      </dsp:txXfrm>
    </dsp:sp>
    <dsp:sp modelId="{98A2D0B8-EBA5-4E47-AC0B-E9CBA4E3F60C}">
      <dsp:nvSpPr>
        <dsp:cNvPr id="0" name=""/>
        <dsp:cNvSpPr/>
      </dsp:nvSpPr>
      <dsp:spPr>
        <a:xfrm>
          <a:off x="998536" y="1918802"/>
          <a:ext cx="6685849" cy="842401"/>
        </a:xfrm>
        <a:prstGeom prst="roundRect">
          <a:avLst>
            <a:gd name="adj" fmla="val 10000"/>
          </a:avLst>
        </a:prstGeom>
        <a:solidFill>
          <a:srgbClr val="179B9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/>
            <a:t>Perception of Self</a:t>
          </a:r>
          <a:endParaRPr lang="en-CA" sz="2300" kern="1200"/>
        </a:p>
      </dsp:txBody>
      <dsp:txXfrm>
        <a:off x="1023209" y="1943475"/>
        <a:ext cx="5589675" cy="793055"/>
      </dsp:txXfrm>
    </dsp:sp>
    <dsp:sp modelId="{8C328AC0-3847-994E-87A5-69CDCA6BF630}">
      <dsp:nvSpPr>
        <dsp:cNvPr id="0" name=""/>
        <dsp:cNvSpPr/>
      </dsp:nvSpPr>
      <dsp:spPr>
        <a:xfrm>
          <a:off x="1497804" y="2878204"/>
          <a:ext cx="6685849" cy="842401"/>
        </a:xfrm>
        <a:prstGeom prst="roundRect">
          <a:avLst>
            <a:gd name="adj" fmla="val 10000"/>
          </a:avLst>
        </a:prstGeom>
        <a:solidFill>
          <a:srgbClr val="85C55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/>
            <a:t>Police Ambushes</a:t>
          </a:r>
          <a:endParaRPr lang="en-CA" sz="2300" kern="1200"/>
        </a:p>
      </dsp:txBody>
      <dsp:txXfrm>
        <a:off x="1522477" y="2902877"/>
        <a:ext cx="5589675" cy="793055"/>
      </dsp:txXfrm>
    </dsp:sp>
    <dsp:sp modelId="{D8E10C44-CFAA-2F4C-98D3-2A7626B442BA}">
      <dsp:nvSpPr>
        <dsp:cNvPr id="0" name=""/>
        <dsp:cNvSpPr/>
      </dsp:nvSpPr>
      <dsp:spPr>
        <a:xfrm>
          <a:off x="1997072" y="3837605"/>
          <a:ext cx="6685849" cy="842401"/>
        </a:xfrm>
        <a:prstGeom prst="roundRect">
          <a:avLst>
            <a:gd name="adj" fmla="val 10000"/>
          </a:avLst>
        </a:prstGeom>
        <a:solidFill>
          <a:srgbClr val="5F7A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/>
            <a:t>Presentation of Use of Force Statistics</a:t>
          </a:r>
          <a:endParaRPr lang="en-CA" sz="2300" kern="1200"/>
        </a:p>
      </dsp:txBody>
      <dsp:txXfrm>
        <a:off x="2021745" y="3862278"/>
        <a:ext cx="5589675" cy="793055"/>
      </dsp:txXfrm>
    </dsp:sp>
    <dsp:sp modelId="{64C82C43-9638-1543-86C1-F2CBBCE606BD}">
      <dsp:nvSpPr>
        <dsp:cNvPr id="0" name=""/>
        <dsp:cNvSpPr/>
      </dsp:nvSpPr>
      <dsp:spPr>
        <a:xfrm>
          <a:off x="6138289" y="615420"/>
          <a:ext cx="547560" cy="547560"/>
        </a:xfrm>
        <a:prstGeom prst="downArrow">
          <a:avLst>
            <a:gd name="adj1" fmla="val 55000"/>
            <a:gd name="adj2" fmla="val 45000"/>
          </a:avLst>
        </a:prstGeom>
        <a:solidFill>
          <a:srgbClr val="08446B">
            <a:alpha val="90000"/>
          </a:srgb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261490" y="615420"/>
        <a:ext cx="301158" cy="412039"/>
      </dsp:txXfrm>
    </dsp:sp>
    <dsp:sp modelId="{CAD10A95-9DCD-BD41-AF97-3D3A306B53B3}">
      <dsp:nvSpPr>
        <dsp:cNvPr id="0" name=""/>
        <dsp:cNvSpPr/>
      </dsp:nvSpPr>
      <dsp:spPr>
        <a:xfrm>
          <a:off x="6637557" y="1574822"/>
          <a:ext cx="547560" cy="547560"/>
        </a:xfrm>
        <a:prstGeom prst="downArrow">
          <a:avLst>
            <a:gd name="adj1" fmla="val 55000"/>
            <a:gd name="adj2" fmla="val 45000"/>
          </a:avLst>
        </a:prstGeom>
        <a:solidFill>
          <a:srgbClr val="14627E">
            <a:alpha val="90000"/>
          </a:srgb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760758" y="1574822"/>
        <a:ext cx="301158" cy="412039"/>
      </dsp:txXfrm>
    </dsp:sp>
    <dsp:sp modelId="{96DBB9E4-01A8-7B43-809D-06D8F0634239}">
      <dsp:nvSpPr>
        <dsp:cNvPr id="0" name=""/>
        <dsp:cNvSpPr/>
      </dsp:nvSpPr>
      <dsp:spPr>
        <a:xfrm>
          <a:off x="7136825" y="2520183"/>
          <a:ext cx="547560" cy="547560"/>
        </a:xfrm>
        <a:prstGeom prst="downArrow">
          <a:avLst>
            <a:gd name="adj1" fmla="val 55000"/>
            <a:gd name="adj2" fmla="val 45000"/>
          </a:avLst>
        </a:prstGeom>
        <a:solidFill>
          <a:srgbClr val="179B9E">
            <a:alpha val="90000"/>
          </a:srgb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260026" y="2520183"/>
        <a:ext cx="301158" cy="412039"/>
      </dsp:txXfrm>
    </dsp:sp>
    <dsp:sp modelId="{DE267F5C-9A72-7348-830E-B6B047E3165F}">
      <dsp:nvSpPr>
        <dsp:cNvPr id="0" name=""/>
        <dsp:cNvSpPr/>
      </dsp:nvSpPr>
      <dsp:spPr>
        <a:xfrm>
          <a:off x="7636093" y="3488945"/>
          <a:ext cx="547560" cy="547560"/>
        </a:xfrm>
        <a:prstGeom prst="downArrow">
          <a:avLst>
            <a:gd name="adj1" fmla="val 55000"/>
            <a:gd name="adj2" fmla="val 45000"/>
          </a:avLst>
        </a:prstGeom>
        <a:solidFill>
          <a:srgbClr val="85C554">
            <a:alpha val="90000"/>
          </a:srgb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759294" y="3488945"/>
        <a:ext cx="301158" cy="412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2A6A5-6A48-4780-AA50-3A34BABB65B2}" type="datetimeFigureOut">
              <a:rPr lang="en-CA" smtClean="0"/>
              <a:t>06/22/2023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B1B9D-0FDC-4BEA-9BE0-E412E7AB67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11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45575-FC45-4FE0-AD3E-9A1D90F6850A}" type="datetimeFigureOut">
              <a:rPr lang="en-CA" smtClean="0"/>
              <a:t>06/22/2023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D8437-FE93-42F7-BB8F-24BCA17255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215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4790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446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6391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1341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966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18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93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Code Use of Force – PC NASH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93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Ontario Use of Force Model – PC NASH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93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 of Self – PC NASH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93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Ambushes – PC NASH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93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of Use of Force Statistics – </a:t>
            </a:r>
          </a:p>
          <a:p>
            <a:pPr algn="ctr"/>
            <a:r>
              <a:rPr lang="en-US" sz="1200" b="1" dirty="0">
                <a:solidFill>
                  <a:srgbClr val="193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Sergeants CIARMOLI and GIULIANI</a:t>
            </a:r>
            <a:endParaRPr lang="en-US" sz="800" b="1" dirty="0">
              <a:solidFill>
                <a:srgbClr val="193C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492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604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4827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046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335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64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7744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D8437-FE93-42F7-BB8F-24BCA17255A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85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209F-4FB3-5141-BD28-595FB2597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40449-13CD-A242-829B-291769779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D2B1-E618-F24A-86DE-F609A1CA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5147-6FFE-4236-9C7B-A3C8DDBA09B3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31FA7-B0DA-364E-B3DD-255C60FC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3E391-2EC7-1A42-9BC6-9178C6D7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0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B8472-902C-7845-9E99-58C7F850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B8FD1-D955-DB4C-9566-766A87024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51F9F-9ED3-134C-A236-545935218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19FA-65D9-4896-A83D-7C3036DD98D5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18D55-3A1C-A440-A4BC-A0CEB693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9DA1A-F30D-5B49-9B84-3FBA79BA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6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8C6DB-76DB-AB45-97DB-2A966C31A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8262E-F2C8-E241-BCD9-37297D6D4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01AA7-78FB-FD46-A376-E881DA45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B770-76A8-456B-A3F4-5D97A8F78370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B5699-6E5B-3C40-BA2E-9EABB4D5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3515D-7D8C-A049-9C2A-7B6DF2F9C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491D-1146-BD40-A0F6-51CFCAE0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40F87-5826-8F4F-832B-607070E4B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01ADF-9B18-7C44-8FB0-E517CEF3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031C-E608-4841-9715-3AD807B04991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0C9DB-AD7C-1846-8E5C-FBAEF00E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C7FCD-B4CB-7242-BE2C-30C2EFE2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3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8FF3-7D0D-4447-8D47-B73323552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184CA-B39C-5C4D-9E80-A41E619E6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6E79D-AFAD-274B-BF43-11775534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0883-EDA7-495C-BA05-8C96B3AD78F6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055F8-4B80-034E-94EB-0CD6245A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3D978-6424-0342-BFCD-853CD521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9FC1-C884-E94C-88E4-1C9A36D6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5D85-C795-894A-918D-E35034B88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5C770-5D74-BB4C-8A8E-B672E4F82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8138F-9B75-4348-8742-279FC710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68F8-DCBE-4CF6-8F46-B684488194DD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3A5AD-C9E6-AE47-83F4-4BEB6C5C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A5486-5442-C143-9D71-9A5D8E04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7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B47B-4B28-224C-A03F-13223F65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7C2B2-D957-F245-BB69-49F09340D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2D547-D422-BE43-9D54-38C2947A2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8E33D-32F9-1449-864D-42851055F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A8B56-1F87-264D-9A08-C80225A54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FDF64-3617-4D44-B587-36EB4B43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3522-3AB2-4181-855C-C38FED1FDE57}" type="datetime1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405CF3-AFE2-1E49-8FF6-9F73849C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56753-724C-2D4E-9C87-3C241755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4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BE89-DF7B-5346-B7F2-A46E7C24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92D41-B05E-6B42-85C6-D27017FE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BD8A-6A96-4CF4-B212-F31BBEF82F08}" type="datetime1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6F804-3655-D247-8CD9-98AA8D58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EBEDA-23D7-A745-9AC1-A2F79269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39D656-DB8C-7545-B617-13991794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26B-45A4-4EBA-8F63-09FD7172BEFC}" type="datetime1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B46A0-D088-5046-954A-03DAFA19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9EEB2-EA3F-2D45-8065-00A81C7F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5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2D5FF-3E42-1A45-BBBE-D6DBC8DC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714A2-66E9-C348-9B6B-F71F9735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BB5CE-6B6C-CB4B-A845-18F19FC8D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72249-2389-3342-A6BD-950998E9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EA77-D038-4496-B577-7006DE89571D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27B6E-0A02-B94B-8C91-3520B868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07CAC-0E60-D74E-BB31-AD616B2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1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2CA61-7720-EF49-9668-22D02351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CA70A-67B7-8D44-B2B3-90FE902FE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2C99A-13BA-7345-8901-70EB95DB9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29269-1F6E-004E-90CD-92361FB5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E968-89FF-4331-9450-130900294C72}" type="datetime1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A1A3B-A44F-0B4F-88F5-5943A718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3B466-9287-3846-82C0-ACEE30AC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2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E8979-17B4-B243-BE62-01A6BB41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7CBCE-D8D8-E84F-85DE-7D1E9A033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3156B-9F6B-D042-9FE4-F56B657D1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6CD1F-8184-4C54-AB88-C9A4C486BC4C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BB06D-37EB-3E42-8D26-4225155B5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4672A-FAD1-2848-9CE2-8013262C6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03D7-7671-F94E-9E13-541FD71E6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3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3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AA9F-273D-7A4C-A576-CE2845DAC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01767"/>
            <a:ext cx="9144000" cy="104667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 POLICE SERVICE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91B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USE OF FORCE REPORT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F567D-C201-AA4B-AEA0-14DF5AD9C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01" y="856398"/>
            <a:ext cx="2334597" cy="29453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A6B4A2-82DC-9D4D-8BA4-6E7F4985A330}"/>
              </a:ext>
            </a:extLst>
          </p:cNvPr>
          <p:cNvSpPr/>
          <p:nvPr/>
        </p:nvSpPr>
        <p:spPr>
          <a:xfrm>
            <a:off x="5380074" y="1041991"/>
            <a:ext cx="6294475" cy="4922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79C73E-FE27-F149-8EFF-8D6795FB8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43" y="1445908"/>
            <a:ext cx="3517455" cy="5659696"/>
          </a:xfrm>
        </p:spPr>
        <p:txBody>
          <a:bodyPr>
            <a:normAutofit/>
          </a:bodyPr>
          <a:lstStyle/>
          <a:p>
            <a:r>
              <a:rPr lang="en-US" sz="2400" dirty="0"/>
              <a:t>In 2022, 66% of Use of Force reports involving a human subject indicated the subject had a weapon or had access to one. </a:t>
            </a:r>
          </a:p>
          <a:p>
            <a:endParaRPr lang="en-US" sz="2400" dirty="0"/>
          </a:p>
          <a:p>
            <a:r>
              <a:rPr lang="en-US" sz="2400" dirty="0"/>
              <a:t>In 12% of Use of Force reports, firearms were reported as the most serious weapon.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243" y="402803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WEAPONS CARRIED BY SUBJECT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E5AD21-D7B4-F141-87FF-387291B70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071720"/>
              </p:ext>
            </p:extLst>
          </p:nvPr>
        </p:nvGraphicFramePr>
        <p:xfrm>
          <a:off x="4475019" y="1482311"/>
          <a:ext cx="7412181" cy="406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43D344-30E5-BB4D-BEA0-FF085B8DD86F}"/>
              </a:ext>
            </a:extLst>
          </p:cNvPr>
          <p:cNvCxnSpPr/>
          <p:nvPr/>
        </p:nvCxnSpPr>
        <p:spPr>
          <a:xfrm>
            <a:off x="6766560" y="2062480"/>
            <a:ext cx="71120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D93FD2-DA37-8643-BDDC-2D312F351E41}"/>
              </a:ext>
            </a:extLst>
          </p:cNvPr>
          <p:cNvCxnSpPr/>
          <p:nvPr/>
        </p:nvCxnSpPr>
        <p:spPr>
          <a:xfrm>
            <a:off x="8209280" y="1778000"/>
            <a:ext cx="0" cy="325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2D1611-49ED-734A-950C-2AF06D63E77B}"/>
              </a:ext>
            </a:extLst>
          </p:cNvPr>
          <p:cNvCxnSpPr/>
          <p:nvPr/>
        </p:nvCxnSpPr>
        <p:spPr>
          <a:xfrm flipH="1">
            <a:off x="8676640" y="2062480"/>
            <a:ext cx="619760" cy="365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22FAED-3CF4-294C-9F2D-A61676250250}"/>
              </a:ext>
            </a:extLst>
          </p:cNvPr>
          <p:cNvCxnSpPr/>
          <p:nvPr/>
        </p:nvCxnSpPr>
        <p:spPr>
          <a:xfrm flipH="1" flipV="1">
            <a:off x="9032240" y="3444240"/>
            <a:ext cx="975360" cy="142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B461BB-EC77-7D4B-8009-6D1183EAAA07}"/>
              </a:ext>
            </a:extLst>
          </p:cNvPr>
          <p:cNvCxnSpPr/>
          <p:nvPr/>
        </p:nvCxnSpPr>
        <p:spPr>
          <a:xfrm flipV="1">
            <a:off x="6766560" y="4277360"/>
            <a:ext cx="477520" cy="589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53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ABEC8D-B1E1-254F-80F7-8655ACA83208}"/>
              </a:ext>
            </a:extLst>
          </p:cNvPr>
          <p:cNvSpPr/>
          <p:nvPr/>
        </p:nvSpPr>
        <p:spPr>
          <a:xfrm>
            <a:off x="5380074" y="1041991"/>
            <a:ext cx="6294475" cy="4922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68BE6D-2E9B-374E-AF92-49EA2F779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43" y="1026089"/>
            <a:ext cx="3517455" cy="5284382"/>
          </a:xfrm>
        </p:spPr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dirty="0" err="1"/>
              <a:t>UoF</a:t>
            </a:r>
            <a:r>
              <a:rPr lang="en-US" sz="2000" dirty="0"/>
              <a:t> report must be filled out for all officers in a common incident. Only ERU may submit a team report.</a:t>
            </a:r>
          </a:p>
          <a:p>
            <a:endParaRPr lang="en-US" sz="2000" dirty="0"/>
          </a:p>
          <a:p>
            <a:r>
              <a:rPr lang="en-US" sz="2000" dirty="0"/>
              <a:t>Uniform patrol is responsible for 73% of </a:t>
            </a:r>
            <a:r>
              <a:rPr lang="en-US" sz="2000" dirty="0" err="1"/>
              <a:t>UoF</a:t>
            </a:r>
            <a:r>
              <a:rPr lang="en-US" sz="2000" dirty="0"/>
              <a:t> submissions. </a:t>
            </a:r>
          </a:p>
          <a:p>
            <a:endParaRPr lang="en-US" sz="2000" dirty="0"/>
          </a:p>
          <a:p>
            <a:r>
              <a:rPr lang="en-US" sz="2000" dirty="0"/>
              <a:t>Nearly 74% of officers completing a </a:t>
            </a:r>
            <a:r>
              <a:rPr lang="en-US" sz="2000" dirty="0" err="1"/>
              <a:t>UoF</a:t>
            </a:r>
            <a:r>
              <a:rPr lang="en-US" sz="2000" dirty="0"/>
              <a:t> report have 0-10 years of service.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243" y="402803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USE OF FORCE BY YEARS OF SERVICE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7BA290A-3E63-6745-8815-F5F932D69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161932"/>
              </p:ext>
            </p:extLst>
          </p:nvPr>
        </p:nvGraphicFramePr>
        <p:xfrm>
          <a:off x="5537200" y="1361440"/>
          <a:ext cx="5994400" cy="433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666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5A985F7-C047-C349-A5FB-DABB8BF7D1F2}"/>
              </a:ext>
            </a:extLst>
          </p:cNvPr>
          <p:cNvSpPr/>
          <p:nvPr/>
        </p:nvSpPr>
        <p:spPr>
          <a:xfrm>
            <a:off x="5380074" y="1041991"/>
            <a:ext cx="6294475" cy="4922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B6E4B-5690-164B-A738-3589A085C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43" y="1041991"/>
            <a:ext cx="3517455" cy="55232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There were 382 unique occurrences, where a postal code was available.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 2022, the majority of occurrences took place in the L8H forward sortation area (FSA).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Only 67% of subjects has a Hamilton FSA.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111 are listed as no fixed address, unknown or information is not available.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243" y="145066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OCCURRENCES BY AREA 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EF18F-B3F3-7A44-8685-CB80B3D06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21" y="1158449"/>
            <a:ext cx="5097780" cy="46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79EC80-9A5E-5E4F-B747-813FA830C87F}"/>
              </a:ext>
            </a:extLst>
          </p:cNvPr>
          <p:cNvSpPr/>
          <p:nvPr/>
        </p:nvSpPr>
        <p:spPr>
          <a:xfrm>
            <a:off x="5380074" y="1041991"/>
            <a:ext cx="6294475" cy="4922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053CC5-31DC-8F43-9402-A77B4560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40" y="1041991"/>
            <a:ext cx="3517455" cy="5659696"/>
          </a:xfrm>
        </p:spPr>
        <p:txBody>
          <a:bodyPr>
            <a:normAutofit/>
          </a:bodyPr>
          <a:lstStyle/>
          <a:p>
            <a:r>
              <a:rPr lang="en-US" sz="2000" dirty="0"/>
              <a:t>In 2020, police services were required to track the race of individuals involved in </a:t>
            </a:r>
            <a:r>
              <a:rPr lang="en-US" sz="2000" dirty="0" err="1"/>
              <a:t>UoF</a:t>
            </a:r>
            <a:r>
              <a:rPr lang="en-US" sz="2000" dirty="0"/>
              <a:t> encounters with police. As outlined by the Ministry of the Solicitor General, The determination is based solely on an officer’s perception. </a:t>
            </a:r>
          </a:p>
          <a:p>
            <a:r>
              <a:rPr lang="en-US" sz="2000" dirty="0"/>
              <a:t>Not all subjects are from Hamilton.</a:t>
            </a:r>
          </a:p>
          <a:p>
            <a:r>
              <a:rPr lang="en-US" sz="2000" dirty="0"/>
              <a:t>In 2022, HPS members submitted 387 </a:t>
            </a:r>
            <a:r>
              <a:rPr lang="en-US" sz="2000" dirty="0" err="1"/>
              <a:t>UoF</a:t>
            </a:r>
            <a:r>
              <a:rPr lang="en-US" sz="2000" dirty="0"/>
              <a:t> reports where force was used on a person. There were a total of 516 subjects.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243" y="402803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SUBJECT RACE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EC218-281B-D841-A222-AFBEDC17A368}"/>
              </a:ext>
            </a:extLst>
          </p:cNvPr>
          <p:cNvSpPr txBox="1"/>
          <p:nvPr/>
        </p:nvSpPr>
        <p:spPr>
          <a:xfrm>
            <a:off x="5380074" y="6033184"/>
            <a:ext cx="629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Due to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UoF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form limitations, there were 33 subjects whose race could not be identified.</a:t>
            </a:r>
          </a:p>
          <a:p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A0313B4-3D12-8A46-91F9-903A217069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650558"/>
              </p:ext>
            </p:extLst>
          </p:nvPr>
        </p:nvGraphicFramePr>
        <p:xfrm>
          <a:off x="4246096" y="1470379"/>
          <a:ext cx="7428453" cy="406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A49C64-E2B4-AF40-8CD2-43B6F695EA2A}"/>
              </a:ext>
            </a:extLst>
          </p:cNvPr>
          <p:cNvCxnSpPr>
            <a:cxnSpLocks/>
          </p:cNvCxnSpPr>
          <p:nvPr/>
        </p:nvCxnSpPr>
        <p:spPr>
          <a:xfrm flipH="1">
            <a:off x="8872468" y="2026227"/>
            <a:ext cx="301337" cy="374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E9A9D0-A02D-AF46-B659-3DB07F260162}"/>
              </a:ext>
            </a:extLst>
          </p:cNvPr>
          <p:cNvCxnSpPr/>
          <p:nvPr/>
        </p:nvCxnSpPr>
        <p:spPr>
          <a:xfrm flipH="1">
            <a:off x="9246540" y="2691245"/>
            <a:ext cx="426028" cy="311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BF63A-87E8-2B41-AFCE-910EE1119232}"/>
              </a:ext>
            </a:extLst>
          </p:cNvPr>
          <p:cNvCxnSpPr/>
          <p:nvPr/>
        </p:nvCxnSpPr>
        <p:spPr>
          <a:xfrm flipH="1">
            <a:off x="9392013" y="3158836"/>
            <a:ext cx="363682" cy="135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DBCF3A-6D3A-034A-B45D-C7C03352FBF5}"/>
              </a:ext>
            </a:extLst>
          </p:cNvPr>
          <p:cNvCxnSpPr/>
          <p:nvPr/>
        </p:nvCxnSpPr>
        <p:spPr>
          <a:xfrm flipH="1">
            <a:off x="9506313" y="3449782"/>
            <a:ext cx="3636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5B4017-8DD0-0746-B390-307981B53B2B}"/>
              </a:ext>
            </a:extLst>
          </p:cNvPr>
          <p:cNvCxnSpPr/>
          <p:nvPr/>
        </p:nvCxnSpPr>
        <p:spPr>
          <a:xfrm flipH="1" flipV="1">
            <a:off x="9392013" y="3733330"/>
            <a:ext cx="363682" cy="138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8C5435-B149-CF4B-A70B-EC2E96733304}"/>
              </a:ext>
            </a:extLst>
          </p:cNvPr>
          <p:cNvCxnSpPr/>
          <p:nvPr/>
        </p:nvCxnSpPr>
        <p:spPr>
          <a:xfrm flipH="1" flipV="1">
            <a:off x="9506313" y="4054997"/>
            <a:ext cx="166255" cy="213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6DA62A-DCDD-144C-A928-22155C8D5C6A}"/>
              </a:ext>
            </a:extLst>
          </p:cNvPr>
          <p:cNvCxnSpPr/>
          <p:nvPr/>
        </p:nvCxnSpPr>
        <p:spPr>
          <a:xfrm flipV="1">
            <a:off x="5973183" y="3799492"/>
            <a:ext cx="883448" cy="587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35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616" y="1197829"/>
            <a:ext cx="6638192" cy="5341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73DB5-4265-F343-87AA-BCA5BC2DD604}"/>
              </a:ext>
            </a:extLst>
          </p:cNvPr>
          <p:cNvSpPr txBox="1"/>
          <p:nvPr/>
        </p:nvSpPr>
        <p:spPr>
          <a:xfrm>
            <a:off x="629243" y="402803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DISPARITY INDEX</a:t>
            </a:r>
            <a:endParaRPr lang="en-CA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32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15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66BDC-EC5A-4045-BE82-2ABB1ECEFEC1}"/>
              </a:ext>
            </a:extLst>
          </p:cNvPr>
          <p:cNvSpPr txBox="1"/>
          <p:nvPr/>
        </p:nvSpPr>
        <p:spPr>
          <a:xfrm>
            <a:off x="629243" y="402803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DISPROPORTIONALITY INDEX </a:t>
            </a:r>
            <a:r>
              <a:rPr lang="en-US" sz="2000" dirty="0">
                <a:solidFill>
                  <a:schemeClr val="tx2"/>
                </a:solidFill>
              </a:rPr>
              <a:t>(Incidents vs Population)</a:t>
            </a:r>
            <a:endParaRPr lang="en-CA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87A8E74-2797-044F-9ABD-C246C74FF7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961865"/>
              </p:ext>
            </p:extLst>
          </p:nvPr>
        </p:nvGraphicFramePr>
        <p:xfrm>
          <a:off x="888692" y="1507650"/>
          <a:ext cx="8828177" cy="406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BAD5BBD-C669-6D47-BB1D-529C7D36A515}"/>
              </a:ext>
            </a:extLst>
          </p:cNvPr>
          <p:cNvSpPr/>
          <p:nvPr/>
        </p:nvSpPr>
        <p:spPr>
          <a:xfrm>
            <a:off x="8843410" y="1707358"/>
            <a:ext cx="557014" cy="333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0.92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222662-2234-664C-82C5-8DCA58062ADD}"/>
              </a:ext>
            </a:extLst>
          </p:cNvPr>
          <p:cNvSpPr/>
          <p:nvPr/>
        </p:nvSpPr>
        <p:spPr>
          <a:xfrm>
            <a:off x="8843410" y="2164558"/>
            <a:ext cx="557014" cy="3336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0.17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F0F6EF-C979-FB47-858A-89BCE4BFC65B}"/>
              </a:ext>
            </a:extLst>
          </p:cNvPr>
          <p:cNvSpPr/>
          <p:nvPr/>
        </p:nvSpPr>
        <p:spPr>
          <a:xfrm>
            <a:off x="8843410" y="2642540"/>
            <a:ext cx="557014" cy="333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1.28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356A58-DC5B-1B44-8F88-20CC7F4FCFAB}"/>
              </a:ext>
            </a:extLst>
          </p:cNvPr>
          <p:cNvSpPr/>
          <p:nvPr/>
        </p:nvSpPr>
        <p:spPr>
          <a:xfrm>
            <a:off x="8843410" y="3099740"/>
            <a:ext cx="557014" cy="3336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0.42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8F66EF-4630-9245-8989-4D0337451259}"/>
              </a:ext>
            </a:extLst>
          </p:cNvPr>
          <p:cNvSpPr/>
          <p:nvPr/>
        </p:nvSpPr>
        <p:spPr>
          <a:xfrm>
            <a:off x="8843410" y="3567331"/>
            <a:ext cx="557014" cy="333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1.12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417ADD-4E69-5F4A-AE35-C8B053CA347B}"/>
              </a:ext>
            </a:extLst>
          </p:cNvPr>
          <p:cNvSpPr/>
          <p:nvPr/>
        </p:nvSpPr>
        <p:spPr>
          <a:xfrm>
            <a:off x="8843410" y="4024531"/>
            <a:ext cx="557014" cy="333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0.71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61B4E3-41B8-6E4B-88DE-8DCE887376E7}"/>
              </a:ext>
            </a:extLst>
          </p:cNvPr>
          <p:cNvSpPr/>
          <p:nvPr/>
        </p:nvSpPr>
        <p:spPr>
          <a:xfrm>
            <a:off x="8843410" y="4492122"/>
            <a:ext cx="557014" cy="3336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3.41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41B9E9-D2E7-4348-A784-B5A5D50EB506}"/>
              </a:ext>
            </a:extLst>
          </p:cNvPr>
          <p:cNvSpPr txBox="1"/>
          <p:nvPr/>
        </p:nvSpPr>
        <p:spPr>
          <a:xfrm>
            <a:off x="7651603" y="1173650"/>
            <a:ext cx="294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Disproportionality Index</a:t>
            </a:r>
          </a:p>
          <a:p>
            <a:pPr algn="ctr"/>
            <a:r>
              <a:rPr lang="en-US" sz="1200" dirty="0"/>
              <a:t>(% of Incidents / % of Population)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495D65-EE1B-7245-92CB-3F216BE6632C}"/>
              </a:ext>
            </a:extLst>
          </p:cNvPr>
          <p:cNvSpPr txBox="1"/>
          <p:nvPr/>
        </p:nvSpPr>
        <p:spPr>
          <a:xfrm>
            <a:off x="2362152" y="5405648"/>
            <a:ext cx="564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Census profile, 2021 Census – Hamilton, Census division [Census division], Ontario and Ontario [Province] (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statcan.gc.ca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40.8% The number of ‘Confirmed Hamilton Residents’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C5ECE6-0C28-2D4E-9144-BEF651E13D6C}"/>
              </a:ext>
            </a:extLst>
          </p:cNvPr>
          <p:cNvSpPr txBox="1"/>
          <p:nvPr/>
        </p:nvSpPr>
        <p:spPr>
          <a:xfrm>
            <a:off x="3536563" y="1173649"/>
            <a:ext cx="294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8446A"/>
                </a:solidFill>
              </a:rPr>
              <a:t>% of Population</a:t>
            </a:r>
          </a:p>
          <a:p>
            <a:pPr algn="ctr"/>
            <a:r>
              <a:rPr lang="en-US" sz="1200" b="1" dirty="0">
                <a:solidFill>
                  <a:srgbClr val="179B9E"/>
                </a:solidFill>
              </a:rPr>
              <a:t>% of Incidents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FB047E-E4C7-DF43-A1BC-C2B4417CD0BD}"/>
              </a:ext>
            </a:extLst>
          </p:cNvPr>
          <p:cNvGrpSpPr/>
          <p:nvPr/>
        </p:nvGrpSpPr>
        <p:grpSpPr>
          <a:xfrm>
            <a:off x="8769927" y="5448408"/>
            <a:ext cx="2583873" cy="907941"/>
            <a:chOff x="9251372" y="5230416"/>
            <a:chExt cx="2583873" cy="9079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D405B0-A092-DB41-8DBD-0A227E2FE0FF}"/>
                </a:ext>
              </a:extLst>
            </p:cNvPr>
            <p:cNvSpPr txBox="1"/>
            <p:nvPr/>
          </p:nvSpPr>
          <p:spPr>
            <a:xfrm>
              <a:off x="9251372" y="5230416"/>
              <a:ext cx="2583873" cy="90794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Interpreting the Disparity Index</a:t>
              </a:r>
            </a:p>
            <a:p>
              <a:pPr>
                <a:spcAft>
                  <a:spcPts val="300"/>
                </a:spcAft>
                <a:tabLst>
                  <a:tab pos="630000" algn="l"/>
                </a:tabLst>
              </a:pPr>
              <a:r>
                <a:rPr lang="en-US" sz="1200" dirty="0"/>
                <a:t>	Under-representation</a:t>
              </a:r>
            </a:p>
            <a:p>
              <a:pPr>
                <a:spcAft>
                  <a:spcPts val="300"/>
                </a:spcAft>
                <a:tabLst>
                  <a:tab pos="630000" algn="l"/>
                </a:tabLst>
              </a:pPr>
              <a:r>
                <a:rPr lang="en-US" sz="1200" dirty="0"/>
                <a:t>	Over-representation</a:t>
              </a:r>
            </a:p>
            <a:p>
              <a:pPr>
                <a:spcAft>
                  <a:spcPts val="300"/>
                </a:spcAft>
                <a:tabLst>
                  <a:tab pos="630000" algn="l"/>
                </a:tabLst>
              </a:pPr>
              <a:r>
                <a:rPr lang="en-US" sz="1200" dirty="0"/>
                <a:t>	Gross over-representation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CD53ADF-55F0-B24B-95BB-B463A7F34439}"/>
                </a:ext>
              </a:extLst>
            </p:cNvPr>
            <p:cNvSpPr/>
            <p:nvPr/>
          </p:nvSpPr>
          <p:spPr>
            <a:xfrm>
              <a:off x="9334508" y="5885233"/>
              <a:ext cx="557014" cy="1932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&gt;3.0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A712463-C05D-0845-B230-510687C91DC9}"/>
                </a:ext>
              </a:extLst>
            </p:cNvPr>
            <p:cNvSpPr/>
            <p:nvPr/>
          </p:nvSpPr>
          <p:spPr>
            <a:xfrm>
              <a:off x="9334508" y="5686908"/>
              <a:ext cx="557014" cy="19327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&gt;1.5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E977E73-C61E-FA4F-924C-4702FCCB5957}"/>
                </a:ext>
              </a:extLst>
            </p:cNvPr>
            <p:cNvSpPr/>
            <p:nvPr/>
          </p:nvSpPr>
          <p:spPr>
            <a:xfrm>
              <a:off x="9334508" y="5477471"/>
              <a:ext cx="557014" cy="1932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&gt;3.0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B751D01-0037-1D4C-88B9-FBF9018122A6}"/>
              </a:ext>
            </a:extLst>
          </p:cNvPr>
          <p:cNvSpPr txBox="1"/>
          <p:nvPr/>
        </p:nvSpPr>
        <p:spPr>
          <a:xfrm>
            <a:off x="1014750" y="1173649"/>
            <a:ext cx="1347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Perceived Race</a:t>
            </a:r>
          </a:p>
        </p:txBody>
      </p:sp>
    </p:spTree>
    <p:extLst>
      <p:ext uri="{BB962C8B-B14F-4D97-AF65-F5344CB8AC3E}">
        <p14:creationId xmlns:p14="http://schemas.microsoft.com/office/powerpoint/2010/main" val="250386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CBD5D6B-92EF-6941-B698-79DA7E642E4F}"/>
              </a:ext>
            </a:extLst>
          </p:cNvPr>
          <p:cNvSpPr txBox="1"/>
          <p:nvPr/>
        </p:nvSpPr>
        <p:spPr>
          <a:xfrm>
            <a:off x="629243" y="402803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DISPROPORTIONALITY INDEX </a:t>
            </a:r>
            <a:r>
              <a:rPr lang="en-US" sz="2000" dirty="0">
                <a:solidFill>
                  <a:schemeClr val="tx2"/>
                </a:solidFill>
              </a:rPr>
              <a:t>(Incidents vs Arrests + Apprehensions)</a:t>
            </a: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C0C4183-091F-884D-BB64-CD19FBD8C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544996"/>
              </p:ext>
            </p:extLst>
          </p:nvPr>
        </p:nvGraphicFramePr>
        <p:xfrm>
          <a:off x="1210810" y="1345247"/>
          <a:ext cx="8828177" cy="476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AFF8C35-7332-F545-A892-BB270CE8E8CB}"/>
              </a:ext>
            </a:extLst>
          </p:cNvPr>
          <p:cNvSpPr/>
          <p:nvPr/>
        </p:nvSpPr>
        <p:spPr>
          <a:xfrm>
            <a:off x="9165528" y="1619306"/>
            <a:ext cx="557014" cy="421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0.91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AAFD8E-8F69-D947-99CD-3EB280079B24}"/>
              </a:ext>
            </a:extLst>
          </p:cNvPr>
          <p:cNvSpPr txBox="1"/>
          <p:nvPr/>
        </p:nvSpPr>
        <p:spPr>
          <a:xfrm>
            <a:off x="7504661" y="1011247"/>
            <a:ext cx="387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Disproportionality Index</a:t>
            </a:r>
          </a:p>
          <a:p>
            <a:pPr algn="ctr"/>
            <a:r>
              <a:rPr lang="en-US" sz="1200" dirty="0"/>
              <a:t>(% of Incidents / % of Arrest + % of Apprehensions)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DAD00-FA48-6D49-BC21-DCD95ABCB323}"/>
              </a:ext>
            </a:extLst>
          </p:cNvPr>
          <p:cNvSpPr txBox="1"/>
          <p:nvPr/>
        </p:nvSpPr>
        <p:spPr>
          <a:xfrm>
            <a:off x="3858681" y="1011246"/>
            <a:ext cx="294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8446A"/>
                </a:solidFill>
              </a:rPr>
              <a:t>% of Arrests + % of Apprehensions</a:t>
            </a:r>
          </a:p>
          <a:p>
            <a:pPr algn="ctr"/>
            <a:r>
              <a:rPr lang="en-US" sz="1200" b="1" dirty="0">
                <a:solidFill>
                  <a:srgbClr val="179B9E"/>
                </a:solidFill>
              </a:rPr>
              <a:t>% of Incidents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B349F-06EC-4D4E-B767-3D3D8A05B110}"/>
              </a:ext>
            </a:extLst>
          </p:cNvPr>
          <p:cNvSpPr txBox="1"/>
          <p:nvPr/>
        </p:nvSpPr>
        <p:spPr>
          <a:xfrm>
            <a:off x="1336868" y="1011246"/>
            <a:ext cx="1347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Perceived Race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D577A7-F3AA-7441-8748-1DD90C507CA6}"/>
              </a:ext>
            </a:extLst>
          </p:cNvPr>
          <p:cNvGrpSpPr/>
          <p:nvPr/>
        </p:nvGrpSpPr>
        <p:grpSpPr>
          <a:xfrm>
            <a:off x="8302336" y="5748572"/>
            <a:ext cx="2583873" cy="907941"/>
            <a:chOff x="9251372" y="5230416"/>
            <a:chExt cx="2583873" cy="9079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AEB200-4194-2444-9068-DCA5B008B7BC}"/>
                </a:ext>
              </a:extLst>
            </p:cNvPr>
            <p:cNvSpPr txBox="1"/>
            <p:nvPr/>
          </p:nvSpPr>
          <p:spPr>
            <a:xfrm>
              <a:off x="9251372" y="5230416"/>
              <a:ext cx="2583873" cy="90794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Interpreting the Disparity Index</a:t>
              </a:r>
            </a:p>
            <a:p>
              <a:pPr>
                <a:spcAft>
                  <a:spcPts val="300"/>
                </a:spcAft>
                <a:tabLst>
                  <a:tab pos="630000" algn="l"/>
                </a:tabLst>
              </a:pPr>
              <a:r>
                <a:rPr lang="en-US" sz="1200" dirty="0"/>
                <a:t>	Under-representation</a:t>
              </a:r>
            </a:p>
            <a:p>
              <a:pPr>
                <a:spcAft>
                  <a:spcPts val="300"/>
                </a:spcAft>
                <a:tabLst>
                  <a:tab pos="630000" algn="l"/>
                </a:tabLst>
              </a:pPr>
              <a:r>
                <a:rPr lang="en-US" sz="1200" dirty="0"/>
                <a:t>	Over-representation</a:t>
              </a:r>
            </a:p>
            <a:p>
              <a:pPr>
                <a:spcAft>
                  <a:spcPts val="300"/>
                </a:spcAft>
                <a:tabLst>
                  <a:tab pos="630000" algn="l"/>
                </a:tabLst>
              </a:pPr>
              <a:r>
                <a:rPr lang="en-US" sz="1200" dirty="0"/>
                <a:t>	Gross over-representation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133FE0-CBC0-BD46-B00B-A34FB929AFFE}"/>
                </a:ext>
              </a:extLst>
            </p:cNvPr>
            <p:cNvSpPr/>
            <p:nvPr/>
          </p:nvSpPr>
          <p:spPr>
            <a:xfrm>
              <a:off x="9334508" y="5885233"/>
              <a:ext cx="557014" cy="1932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&gt;3.0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02ACA1-31D1-0549-9534-95634154DAF9}"/>
                </a:ext>
              </a:extLst>
            </p:cNvPr>
            <p:cNvSpPr/>
            <p:nvPr/>
          </p:nvSpPr>
          <p:spPr>
            <a:xfrm>
              <a:off x="9334508" y="5686908"/>
              <a:ext cx="557014" cy="193278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&gt;1.5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70E3277-44E0-FE4B-B51D-28B91E02E503}"/>
                </a:ext>
              </a:extLst>
            </p:cNvPr>
            <p:cNvSpPr/>
            <p:nvPr/>
          </p:nvSpPr>
          <p:spPr>
            <a:xfrm>
              <a:off x="9334508" y="5477471"/>
              <a:ext cx="557014" cy="1932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&gt;3.0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0FC1C-E99B-204C-8DD5-DDA3B68E26E2}"/>
              </a:ext>
            </a:extLst>
          </p:cNvPr>
          <p:cNvSpPr/>
          <p:nvPr/>
        </p:nvSpPr>
        <p:spPr>
          <a:xfrm>
            <a:off x="9165528" y="2253151"/>
            <a:ext cx="557014" cy="421164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1.54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8DC6BB-014C-9845-B80B-89BF4E956E72}"/>
              </a:ext>
            </a:extLst>
          </p:cNvPr>
          <p:cNvSpPr/>
          <p:nvPr/>
        </p:nvSpPr>
        <p:spPr>
          <a:xfrm>
            <a:off x="9165528" y="2876606"/>
            <a:ext cx="557014" cy="421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0.44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23287F-A38E-4842-AF45-D681A3FF7ED2}"/>
              </a:ext>
            </a:extLst>
          </p:cNvPr>
          <p:cNvSpPr/>
          <p:nvPr/>
        </p:nvSpPr>
        <p:spPr>
          <a:xfrm>
            <a:off x="9165528" y="3531234"/>
            <a:ext cx="557014" cy="421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0.57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934883-7198-8C45-BDFB-B881B977FDC8}"/>
              </a:ext>
            </a:extLst>
          </p:cNvPr>
          <p:cNvSpPr/>
          <p:nvPr/>
        </p:nvSpPr>
        <p:spPr>
          <a:xfrm>
            <a:off x="9165528" y="4165079"/>
            <a:ext cx="557014" cy="4211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4.34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5E0607-804F-A64A-B44C-1D51430D2DF5}"/>
              </a:ext>
            </a:extLst>
          </p:cNvPr>
          <p:cNvSpPr/>
          <p:nvPr/>
        </p:nvSpPr>
        <p:spPr>
          <a:xfrm>
            <a:off x="9165528" y="4798925"/>
            <a:ext cx="557014" cy="421164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1.58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4836D0-A909-CC40-9DF6-95D7B2BF3F33}"/>
              </a:ext>
            </a:extLst>
          </p:cNvPr>
          <p:cNvSpPr txBox="1"/>
          <p:nvPr/>
        </p:nvSpPr>
        <p:spPr>
          <a:xfrm>
            <a:off x="2362152" y="5705812"/>
            <a:ext cx="5641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200 individuals with no-race identity were excluded from the analysis</a:t>
            </a:r>
          </a:p>
          <a:p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 this case, the racial disproportionality index is appropriate to assess whether there might be an overrepresentation or underrepresentation of racial groups in a service, program or function.</a:t>
            </a:r>
          </a:p>
        </p:txBody>
      </p:sp>
    </p:spTree>
    <p:extLst>
      <p:ext uri="{BB962C8B-B14F-4D97-AF65-F5344CB8AC3E}">
        <p14:creationId xmlns:p14="http://schemas.microsoft.com/office/powerpoint/2010/main" val="271435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F9273C-5738-1B4C-BFB6-B56621F2D403}"/>
              </a:ext>
            </a:extLst>
          </p:cNvPr>
          <p:cNvSpPr/>
          <p:nvPr/>
        </p:nvSpPr>
        <p:spPr>
          <a:xfrm>
            <a:off x="1155292" y="1715589"/>
            <a:ext cx="4749661" cy="3386332"/>
          </a:xfrm>
          <a:prstGeom prst="rect">
            <a:avLst/>
          </a:prstGeom>
          <a:solidFill>
            <a:srgbClr val="084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85C554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UNIFORM PATROL</a:t>
            </a:r>
            <a:br>
              <a:rPr lang="en-US" sz="4000" b="1" dirty="0">
                <a:solidFill>
                  <a:srgbClr val="85C554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4000" b="1" dirty="0">
                <a:solidFill>
                  <a:srgbClr val="85C554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AND ERU</a:t>
            </a:r>
            <a:r>
              <a:rPr lang="en-US" sz="4400" b="1" dirty="0"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/>
            </a:r>
            <a:br>
              <a:rPr lang="en-US" sz="4400" b="1" dirty="0"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</a:br>
            <a:r>
              <a:rPr lang="en-US" sz="3200" b="1" dirty="0"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MOST LIKELY TO ENCOUNTER INCIDENTS REQUIRING FORCE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F65090-9AE5-784E-9DFA-68E969B64215}"/>
              </a:ext>
            </a:extLst>
          </p:cNvPr>
          <p:cNvSpPr/>
          <p:nvPr/>
        </p:nvSpPr>
        <p:spPr>
          <a:xfrm>
            <a:off x="6084916" y="1715589"/>
            <a:ext cx="4749661" cy="3386332"/>
          </a:xfrm>
          <a:prstGeom prst="rect">
            <a:avLst/>
          </a:prstGeom>
          <a:solidFill>
            <a:srgbClr val="084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400" b="1" dirty="0">
                <a:solidFill>
                  <a:schemeClr val="bg1"/>
                </a:solidFill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THERE IS A</a:t>
            </a:r>
          </a:p>
          <a:p>
            <a:pPr algn="ctr"/>
            <a:r>
              <a:rPr lang="en-US" sz="5400" b="1" dirty="0">
                <a:solidFill>
                  <a:srgbClr val="85C554"/>
                </a:solidFill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7%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IN UOF OVER 2021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49D782D-61F0-8F42-818F-56193732B1E8}"/>
              </a:ext>
            </a:extLst>
          </p:cNvPr>
          <p:cNvSpPr/>
          <p:nvPr/>
        </p:nvSpPr>
        <p:spPr>
          <a:xfrm rot="10800000">
            <a:off x="7458040" y="4071453"/>
            <a:ext cx="1811668" cy="820883"/>
          </a:xfrm>
          <a:prstGeom prst="downArrow">
            <a:avLst>
              <a:gd name="adj1" fmla="val 50000"/>
              <a:gd name="adj2" fmla="val 62658"/>
            </a:avLst>
          </a:prstGeom>
          <a:solidFill>
            <a:srgbClr val="85C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7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1DB1D23-A24B-5641-88C3-F39F09087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568320"/>
              </p:ext>
            </p:extLst>
          </p:nvPr>
        </p:nvGraphicFramePr>
        <p:xfrm>
          <a:off x="1711770" y="1429848"/>
          <a:ext cx="8682922" cy="468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0578" y="256728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OUTLINE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2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E1750A-3436-774D-B03B-567C269F2332}"/>
              </a:ext>
            </a:extLst>
          </p:cNvPr>
          <p:cNvSpPr/>
          <p:nvPr/>
        </p:nvSpPr>
        <p:spPr>
          <a:xfrm>
            <a:off x="1289763" y="1556668"/>
            <a:ext cx="1473757" cy="184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7EE8E5D-A93F-4F43-A8DE-64F748643F76}"/>
              </a:ext>
            </a:extLst>
          </p:cNvPr>
          <p:cNvSpPr txBox="1"/>
          <p:nvPr/>
        </p:nvSpPr>
        <p:spPr>
          <a:xfrm>
            <a:off x="1015489" y="1556668"/>
            <a:ext cx="53714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93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of persons acting under authority</a:t>
            </a:r>
          </a:p>
          <a:p>
            <a:endParaRPr lang="en-US" sz="1600" b="1" dirty="0">
              <a:solidFill>
                <a:srgbClr val="193C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 Every one who is required or authorized by law to do anything in the administration or enforcement of the law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(b) As a Peace Officer or Public Officer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Is, if he acts on reasonable grounds, justified in doing what he is required or authorized to and in using as much force as is necessary for that purpose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578" y="216871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SECTION 25 – CRIMINAL CODE OF CANADA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3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E1750A-3436-774D-B03B-567C269F2332}"/>
              </a:ext>
            </a:extLst>
          </p:cNvPr>
          <p:cNvSpPr/>
          <p:nvPr/>
        </p:nvSpPr>
        <p:spPr>
          <a:xfrm>
            <a:off x="1289763" y="1556668"/>
            <a:ext cx="1473757" cy="184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2D894-6983-8647-8ED2-8225210A3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385"/>
          <a:stretch/>
        </p:blipFill>
        <p:spPr>
          <a:xfrm>
            <a:off x="6964577" y="950032"/>
            <a:ext cx="5227423" cy="55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2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B7EE8E5D-A93F-4F43-A8DE-64F748643F76}"/>
              </a:ext>
            </a:extLst>
          </p:cNvPr>
          <p:cNvSpPr txBox="1"/>
          <p:nvPr/>
        </p:nvSpPr>
        <p:spPr>
          <a:xfrm>
            <a:off x="1015489" y="1601517"/>
            <a:ext cx="49004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93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Excessive Force</a:t>
            </a:r>
          </a:p>
          <a:p>
            <a:endParaRPr lang="en-US" sz="1600" b="1" dirty="0">
              <a:solidFill>
                <a:srgbClr val="193C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Everyone who is authorized by law to use force is criminally responsible for any excess thereof according to the nature and quality of the act that constitutes excess.</a:t>
            </a:r>
          </a:p>
          <a:p>
            <a:endParaRPr lang="en-US" sz="2000" b="1" dirty="0">
              <a:solidFill>
                <a:srgbClr val="193C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243" y="216871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SECTION 26 – CRIMINAL CODE OF CANADA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4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E1750A-3436-774D-B03B-567C269F2332}"/>
              </a:ext>
            </a:extLst>
          </p:cNvPr>
          <p:cNvSpPr/>
          <p:nvPr/>
        </p:nvSpPr>
        <p:spPr>
          <a:xfrm>
            <a:off x="1289763" y="1556668"/>
            <a:ext cx="1473757" cy="184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F9222-B5C1-6A45-9126-C7F39A049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00"/>
          <a:stretch/>
        </p:blipFill>
        <p:spPr>
          <a:xfrm>
            <a:off x="6963313" y="947692"/>
            <a:ext cx="5228687" cy="55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9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9243" y="216871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ONTARIO USE OF FORCE MODEL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5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E1750A-3436-774D-B03B-567C269F2332}"/>
              </a:ext>
            </a:extLst>
          </p:cNvPr>
          <p:cNvSpPr/>
          <p:nvPr/>
        </p:nvSpPr>
        <p:spPr>
          <a:xfrm>
            <a:off x="1289763" y="1556668"/>
            <a:ext cx="1473757" cy="184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448" y="913439"/>
            <a:ext cx="5865134" cy="580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3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9243" y="216871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ONTARIO USE OF FORCE MODEL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6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E1750A-3436-774D-B03B-567C269F2332}"/>
              </a:ext>
            </a:extLst>
          </p:cNvPr>
          <p:cNvSpPr/>
          <p:nvPr/>
        </p:nvSpPr>
        <p:spPr>
          <a:xfrm>
            <a:off x="1289763" y="1556668"/>
            <a:ext cx="1473757" cy="184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9243" y="1376603"/>
            <a:ext cx="11045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8446B"/>
                </a:solidFill>
                <a:latin typeface="+mj-lt"/>
              </a:rPr>
              <a:t>Officers must asses various aspects of the immediate situation which can be categorized into six different conditions: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44E3D-E818-A349-A0F9-EED0E81FF9EF}"/>
              </a:ext>
            </a:extLst>
          </p:cNvPr>
          <p:cNvSpPr txBox="1"/>
          <p:nvPr/>
        </p:nvSpPr>
        <p:spPr>
          <a:xfrm>
            <a:off x="301579" y="3748472"/>
            <a:ext cx="16923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8446B"/>
                </a:solidFill>
              </a:rPr>
              <a:t>Environment </a:t>
            </a:r>
            <a:r>
              <a:rPr lang="en-US" sz="1400" dirty="0">
                <a:solidFill>
                  <a:srgbClr val="08446B"/>
                </a:solidFill>
              </a:rPr>
              <a:t>(weather, daylight, location)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BF9CD-7FDC-8B4A-BF4D-C1F165206F2F}"/>
              </a:ext>
            </a:extLst>
          </p:cNvPr>
          <p:cNvSpPr txBox="1"/>
          <p:nvPr/>
        </p:nvSpPr>
        <p:spPr>
          <a:xfrm>
            <a:off x="2273725" y="3748472"/>
            <a:ext cx="169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8446B"/>
                </a:solidFill>
              </a:rPr>
              <a:t>Number of subjects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6CFA6C-73E5-8744-BA1F-FFEEFFAE28F9}"/>
              </a:ext>
            </a:extLst>
          </p:cNvPr>
          <p:cNvSpPr txBox="1"/>
          <p:nvPr/>
        </p:nvSpPr>
        <p:spPr>
          <a:xfrm>
            <a:off x="4245871" y="3748472"/>
            <a:ext cx="16923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8446B"/>
                </a:solidFill>
              </a:rPr>
              <a:t>Perceived subjects abilities </a:t>
            </a:r>
            <a:r>
              <a:rPr lang="en-US" sz="1400" dirty="0">
                <a:solidFill>
                  <a:srgbClr val="08446B"/>
                </a:solidFill>
              </a:rPr>
              <a:t>(emotional state, physical size, skills, drugs / alcohol)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0C2A8-1351-DD49-9B38-281368BF5E26}"/>
              </a:ext>
            </a:extLst>
          </p:cNvPr>
          <p:cNvSpPr txBox="1"/>
          <p:nvPr/>
        </p:nvSpPr>
        <p:spPr>
          <a:xfrm>
            <a:off x="6218017" y="3748472"/>
            <a:ext cx="1692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8446B"/>
                </a:solidFill>
              </a:rPr>
              <a:t>Knowledge of subject </a:t>
            </a:r>
            <a:r>
              <a:rPr lang="en-US" sz="1400" dirty="0">
                <a:solidFill>
                  <a:srgbClr val="08446B"/>
                </a:solidFill>
              </a:rPr>
              <a:t>(criminal history, prior contact)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A72C9-DB02-554F-8C9E-B0CF0D99E435}"/>
              </a:ext>
            </a:extLst>
          </p:cNvPr>
          <p:cNvSpPr txBox="1"/>
          <p:nvPr/>
        </p:nvSpPr>
        <p:spPr>
          <a:xfrm>
            <a:off x="8190163" y="3748472"/>
            <a:ext cx="16923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8446B"/>
                </a:solidFill>
              </a:rPr>
              <a:t>Time and distance </a:t>
            </a:r>
            <a:r>
              <a:rPr lang="en-US" sz="1400" dirty="0">
                <a:solidFill>
                  <a:srgbClr val="08446B"/>
                </a:solidFill>
              </a:rPr>
              <a:t>(seriousness of situation, escape routes)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322D7-F81C-664F-B52E-ED319F18868C}"/>
              </a:ext>
            </a:extLst>
          </p:cNvPr>
          <p:cNvSpPr txBox="1"/>
          <p:nvPr/>
        </p:nvSpPr>
        <p:spPr>
          <a:xfrm>
            <a:off x="10162309" y="3748472"/>
            <a:ext cx="169234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8446B"/>
                </a:solidFill>
              </a:rPr>
              <a:t>Potential attack signs </a:t>
            </a:r>
            <a:r>
              <a:rPr lang="en-US" sz="1400" dirty="0">
                <a:solidFill>
                  <a:srgbClr val="08446B"/>
                </a:solidFill>
              </a:rPr>
              <a:t>(ignoring commands, ceasing all movement, aggressive stance)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557EC-D7BA-584E-962D-72C3E5DE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16" y="2702233"/>
            <a:ext cx="965200" cy="927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D05B52-B9B4-A44B-8B6E-33FF8FE1E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737" y="2702233"/>
            <a:ext cx="965200" cy="927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7C35AE-6CAD-DD48-978D-4D8204AB8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591" y="2702233"/>
            <a:ext cx="965200" cy="927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508108-FC3E-9845-BCD1-120E0603F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471" y="2702233"/>
            <a:ext cx="965200" cy="927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959A9B-5DF9-9E46-84D0-E9D64A875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8766" y="2702233"/>
            <a:ext cx="965200" cy="927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525C95-4545-364E-A6ED-F9B0D5F07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243" y="2867333"/>
            <a:ext cx="990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3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03DA2CE6-0C88-E842-912D-DDAF834912B2}"/>
              </a:ext>
            </a:extLst>
          </p:cNvPr>
          <p:cNvSpPr/>
          <p:nvPr/>
        </p:nvSpPr>
        <p:spPr>
          <a:xfrm>
            <a:off x="3412520" y="2807022"/>
            <a:ext cx="5478749" cy="4050977"/>
          </a:xfrm>
          <a:custGeom>
            <a:avLst/>
            <a:gdLst>
              <a:gd name="connsiteX0" fmla="*/ 3123953 w 6247906"/>
              <a:gd name="connsiteY0" fmla="*/ 0 h 4619690"/>
              <a:gd name="connsiteX1" fmla="*/ 6247906 w 6247906"/>
              <a:gd name="connsiteY1" fmla="*/ 2998848 h 4619690"/>
              <a:gd name="connsiteX2" fmla="*/ 5870862 w 6247906"/>
              <a:gd name="connsiteY2" fmla="*/ 4428277 h 4619690"/>
              <a:gd name="connsiteX3" fmla="*/ 5749724 w 6247906"/>
              <a:gd name="connsiteY3" fmla="*/ 4619690 h 4619690"/>
              <a:gd name="connsiteX4" fmla="*/ 498182 w 6247906"/>
              <a:gd name="connsiteY4" fmla="*/ 4619690 h 4619690"/>
              <a:gd name="connsiteX5" fmla="*/ 377044 w 6247906"/>
              <a:gd name="connsiteY5" fmla="*/ 4428277 h 4619690"/>
              <a:gd name="connsiteX6" fmla="*/ 0 w 6247906"/>
              <a:gd name="connsiteY6" fmla="*/ 2998848 h 4619690"/>
              <a:gd name="connsiteX7" fmla="*/ 3123953 w 6247906"/>
              <a:gd name="connsiteY7" fmla="*/ 0 h 461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7906" h="4619690">
                <a:moveTo>
                  <a:pt x="3123953" y="0"/>
                </a:moveTo>
                <a:cubicBezTo>
                  <a:pt x="4849265" y="0"/>
                  <a:pt x="6247906" y="1342630"/>
                  <a:pt x="6247906" y="2998848"/>
                </a:cubicBezTo>
                <a:cubicBezTo>
                  <a:pt x="6247906" y="3516416"/>
                  <a:pt x="6111320" y="4003361"/>
                  <a:pt x="5870862" y="4428277"/>
                </a:cubicBezTo>
                <a:lnTo>
                  <a:pt x="5749724" y="4619690"/>
                </a:lnTo>
                <a:lnTo>
                  <a:pt x="498182" y="4619690"/>
                </a:lnTo>
                <a:lnTo>
                  <a:pt x="377044" y="4428277"/>
                </a:lnTo>
                <a:cubicBezTo>
                  <a:pt x="136586" y="4003361"/>
                  <a:pt x="0" y="3516416"/>
                  <a:pt x="0" y="2998848"/>
                </a:cubicBezTo>
                <a:cubicBezTo>
                  <a:pt x="0" y="1342630"/>
                  <a:pt x="1398641" y="0"/>
                  <a:pt x="3123953" y="0"/>
                </a:cubicBezTo>
                <a:close/>
              </a:path>
            </a:pathLst>
          </a:custGeom>
          <a:solidFill>
            <a:srgbClr val="084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9243" y="216871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PERCEPTION OF SELF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7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E1750A-3436-774D-B03B-567C269F2332}"/>
              </a:ext>
            </a:extLst>
          </p:cNvPr>
          <p:cNvSpPr/>
          <p:nvPr/>
        </p:nvSpPr>
        <p:spPr>
          <a:xfrm>
            <a:off x="1289763" y="1556668"/>
            <a:ext cx="1473757" cy="184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6607EE-982A-BE4A-8B85-5CB110BBD73D}"/>
              </a:ext>
            </a:extLst>
          </p:cNvPr>
          <p:cNvSpPr/>
          <p:nvPr/>
        </p:nvSpPr>
        <p:spPr>
          <a:xfrm>
            <a:off x="457695" y="4949948"/>
            <a:ext cx="2305825" cy="1308759"/>
          </a:xfrm>
          <a:prstGeom prst="ellipse">
            <a:avLst/>
          </a:prstGeom>
          <a:solidFill>
            <a:srgbClr val="084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Strength/overall fitness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A19FAB-DD49-8C4C-BC4F-DDF1B6CAC85B}"/>
              </a:ext>
            </a:extLst>
          </p:cNvPr>
          <p:cNvSpPr/>
          <p:nvPr/>
        </p:nvSpPr>
        <p:spPr>
          <a:xfrm>
            <a:off x="754674" y="3204842"/>
            <a:ext cx="2305825" cy="1308759"/>
          </a:xfrm>
          <a:prstGeom prst="ellipse">
            <a:avLst/>
          </a:prstGeom>
          <a:solidFill>
            <a:srgbClr val="105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Personal experience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8E1C43-500A-664B-AC1C-79EF55723698}"/>
              </a:ext>
            </a:extLst>
          </p:cNvPr>
          <p:cNvSpPr/>
          <p:nvPr/>
        </p:nvSpPr>
        <p:spPr>
          <a:xfrm>
            <a:off x="2224374" y="1585579"/>
            <a:ext cx="2305825" cy="1308759"/>
          </a:xfrm>
          <a:prstGeom prst="ellipse">
            <a:avLst/>
          </a:prstGeom>
          <a:solidFill>
            <a:srgbClr val="146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Skill/ability/ training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BB9456-6538-984D-B11D-20CBA1CF8F53}"/>
              </a:ext>
            </a:extLst>
          </p:cNvPr>
          <p:cNvSpPr/>
          <p:nvPr/>
        </p:nvSpPr>
        <p:spPr>
          <a:xfrm>
            <a:off x="4998983" y="853118"/>
            <a:ext cx="2305825" cy="1308759"/>
          </a:xfrm>
          <a:prstGeom prst="ellipse">
            <a:avLst/>
          </a:prstGeom>
          <a:solidFill>
            <a:srgbClr val="097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Fears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FF3E16-DBDF-CF42-9CEA-A2814BACE17F}"/>
              </a:ext>
            </a:extLst>
          </p:cNvPr>
          <p:cNvSpPr/>
          <p:nvPr/>
        </p:nvSpPr>
        <p:spPr>
          <a:xfrm>
            <a:off x="7792191" y="1544411"/>
            <a:ext cx="2305825" cy="1308759"/>
          </a:xfrm>
          <a:prstGeom prst="ellipse">
            <a:avLst/>
          </a:prstGeom>
          <a:solidFill>
            <a:srgbClr val="0F8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Fatigue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822D71C-99D2-3745-B84F-9C21D3D6FB22}"/>
              </a:ext>
            </a:extLst>
          </p:cNvPr>
          <p:cNvSpPr/>
          <p:nvPr/>
        </p:nvSpPr>
        <p:spPr>
          <a:xfrm>
            <a:off x="9243291" y="3204842"/>
            <a:ext cx="2305825" cy="1308759"/>
          </a:xfrm>
          <a:prstGeom prst="ellipse">
            <a:avLst/>
          </a:prstGeom>
          <a:solidFill>
            <a:srgbClr val="179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Injuries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23C268-8B5D-B244-853B-2C8270BBACE9}"/>
              </a:ext>
            </a:extLst>
          </p:cNvPr>
          <p:cNvSpPr/>
          <p:nvPr/>
        </p:nvSpPr>
        <p:spPr>
          <a:xfrm>
            <a:off x="9467149" y="4976297"/>
            <a:ext cx="2305825" cy="1308759"/>
          </a:xfrm>
          <a:prstGeom prst="ellipse">
            <a:avLst/>
          </a:prstGeom>
          <a:solidFill>
            <a:srgbClr val="179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Sight/vision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B4243E-FEFF-654F-8A0C-28DB5219C689}"/>
              </a:ext>
            </a:extLst>
          </p:cNvPr>
          <p:cNvCxnSpPr>
            <a:cxnSpLocks/>
            <a:stCxn id="20" idx="0"/>
            <a:endCxn id="15" idx="4"/>
          </p:cNvCxnSpPr>
          <p:nvPr/>
        </p:nvCxnSpPr>
        <p:spPr>
          <a:xfrm flipV="1">
            <a:off x="6151895" y="2161877"/>
            <a:ext cx="1" cy="645145"/>
          </a:xfrm>
          <a:prstGeom prst="line">
            <a:avLst/>
          </a:prstGeom>
          <a:ln w="28575">
            <a:solidFill>
              <a:srgbClr val="08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8C60AE5-7C80-BA4E-ADD7-1D0823842A6D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7466314" y="2661507"/>
            <a:ext cx="663557" cy="742164"/>
          </a:xfrm>
          <a:prstGeom prst="line">
            <a:avLst/>
          </a:prstGeom>
          <a:ln w="28575">
            <a:solidFill>
              <a:srgbClr val="08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3894FE-0589-4E41-9D4A-4DD21548B02C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8437418" y="3859222"/>
            <a:ext cx="805873" cy="482280"/>
          </a:xfrm>
          <a:prstGeom prst="line">
            <a:avLst/>
          </a:prstGeom>
          <a:ln w="28575">
            <a:solidFill>
              <a:srgbClr val="08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A983F1-2904-F241-B63C-BF0762D77CC8}"/>
              </a:ext>
            </a:extLst>
          </p:cNvPr>
          <p:cNvCxnSpPr>
            <a:cxnSpLocks/>
            <a:stCxn id="18" idx="2"/>
            <a:endCxn id="20" idx="1"/>
          </p:cNvCxnSpPr>
          <p:nvPr/>
        </p:nvCxnSpPr>
        <p:spPr>
          <a:xfrm flipH="1" flipV="1">
            <a:off x="8891269" y="5436693"/>
            <a:ext cx="575880" cy="193984"/>
          </a:xfrm>
          <a:prstGeom prst="line">
            <a:avLst/>
          </a:prstGeom>
          <a:ln w="28575">
            <a:solidFill>
              <a:srgbClr val="08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EF40EA-7770-0548-B113-949C9790B1A5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4192519" y="2702675"/>
            <a:ext cx="703451" cy="742164"/>
          </a:xfrm>
          <a:prstGeom prst="line">
            <a:avLst/>
          </a:prstGeom>
          <a:ln w="28575">
            <a:solidFill>
              <a:srgbClr val="08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576AB62-DAAD-F84F-8F8F-379F856C6D11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3060499" y="3859222"/>
            <a:ext cx="861835" cy="467151"/>
          </a:xfrm>
          <a:prstGeom prst="line">
            <a:avLst/>
          </a:prstGeom>
          <a:ln w="28575">
            <a:solidFill>
              <a:srgbClr val="08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DBD6CB7-47F0-964E-BFF1-B6F8152518BD}"/>
              </a:ext>
            </a:extLst>
          </p:cNvPr>
          <p:cNvCxnSpPr>
            <a:cxnSpLocks/>
            <a:stCxn id="8" idx="6"/>
            <a:endCxn id="20" idx="6"/>
          </p:cNvCxnSpPr>
          <p:nvPr/>
        </p:nvCxnSpPr>
        <p:spPr>
          <a:xfrm flipV="1">
            <a:off x="2763520" y="5436693"/>
            <a:ext cx="649000" cy="167635"/>
          </a:xfrm>
          <a:prstGeom prst="line">
            <a:avLst/>
          </a:prstGeom>
          <a:ln w="28575">
            <a:solidFill>
              <a:srgbClr val="08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30D26963-D7AB-774E-BE92-0C62F7EB0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94" y="3646614"/>
            <a:ext cx="2032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80B7FFA-5E5A-144B-848E-D7FB07B9B985}"/>
              </a:ext>
            </a:extLst>
          </p:cNvPr>
          <p:cNvGrpSpPr/>
          <p:nvPr/>
        </p:nvGrpSpPr>
        <p:grpSpPr>
          <a:xfrm>
            <a:off x="1300802" y="1536748"/>
            <a:ext cx="9540428" cy="5048383"/>
            <a:chOff x="1300802" y="1536748"/>
            <a:chExt cx="9540428" cy="504838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456AC9F-E4A7-8B44-899E-D9FD2DE5D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3182" y="4134952"/>
              <a:ext cx="1387451" cy="245017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6DEA424-01E8-2A45-B5A6-231BBDCB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1992" y="4134952"/>
              <a:ext cx="1387451" cy="245017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A877BF9-45CA-5848-A4E4-E5B3385C8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1397" y="4134952"/>
              <a:ext cx="1387451" cy="245017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7D9CD25-0659-344D-AA25-23F97E512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00802" y="4134952"/>
              <a:ext cx="1387451" cy="245017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2F9B5EE-A7A5-1E41-A6A8-88D18B113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53779" y="1536748"/>
              <a:ext cx="1387451" cy="245017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D341B86-1993-A849-9385-90C10C833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23182" y="1536748"/>
              <a:ext cx="1387451" cy="245017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FE09C68-49F1-8B4F-8787-7E8190FF4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92587" y="1536748"/>
              <a:ext cx="1387451" cy="2450179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80F08FA-9AB1-4241-81A4-EBA736E87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61992" y="1536748"/>
              <a:ext cx="1387451" cy="245017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33D676F-37BC-B14F-8F53-3B2ABE951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31397" y="1536748"/>
              <a:ext cx="1387451" cy="245017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83FE73D-1F44-AF47-B2CE-B9F8CD69A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00802" y="1536748"/>
              <a:ext cx="1387451" cy="245017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B585765-9D6A-ED4B-B668-902B7A9B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453779" y="4134952"/>
              <a:ext cx="1387451" cy="245017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0DE3E97-D596-DB49-9D2C-803FD5C1B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92587" y="4134952"/>
              <a:ext cx="1387451" cy="2450179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7EE8E5D-A93F-4F43-A8DE-64F748643F76}"/>
              </a:ext>
            </a:extLst>
          </p:cNvPr>
          <p:cNvSpPr txBox="1"/>
          <p:nvPr/>
        </p:nvSpPr>
        <p:spPr>
          <a:xfrm>
            <a:off x="0" y="7193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93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1% of incidents involved use of force</a:t>
            </a:r>
          </a:p>
          <a:p>
            <a:pPr algn="ctr"/>
            <a:r>
              <a:rPr lang="en-US" sz="1600" b="1" dirty="0">
                <a:solidFill>
                  <a:srgbClr val="193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public contacts</a:t>
            </a:r>
            <a:r>
              <a:rPr lang="en-US" sz="1600" b="1">
                <a:solidFill>
                  <a:srgbClr val="193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270,500*</a:t>
            </a:r>
            <a:endParaRPr lang="en-US" sz="1600" b="1" dirty="0">
              <a:solidFill>
                <a:srgbClr val="193C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193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use of force reports submitted: 387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700B69-E1AA-EA4C-966F-784B2B97FF4F}"/>
              </a:ext>
            </a:extLst>
          </p:cNvPr>
          <p:cNvSpPr txBox="1"/>
          <p:nvPr/>
        </p:nvSpPr>
        <p:spPr>
          <a:xfrm>
            <a:off x="1289763" y="6583339"/>
            <a:ext cx="955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*Includes traffic stops, calls for service and arrests.    **Numbers are too small to calculate percentage</a:t>
            </a:r>
          </a:p>
          <a:p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55045-4B77-CA40-A213-0F99A9C58109}"/>
              </a:ext>
            </a:extLst>
          </p:cNvPr>
          <p:cNvSpPr txBox="1"/>
          <p:nvPr/>
        </p:nvSpPr>
        <p:spPr>
          <a:xfrm>
            <a:off x="1300802" y="3462050"/>
            <a:ext cx="138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243" y="76804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TOTAL USE OF FORCE OPTIONS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55045-4B77-CA40-A213-0F99A9C58109}"/>
              </a:ext>
            </a:extLst>
          </p:cNvPr>
          <p:cNvSpPr txBox="1"/>
          <p:nvPr/>
        </p:nvSpPr>
        <p:spPr>
          <a:xfrm>
            <a:off x="3490624" y="3402927"/>
            <a:ext cx="51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baseline="30000" dirty="0">
                <a:solidFill>
                  <a:schemeClr val="bg1"/>
                </a:solidFill>
              </a:rPr>
              <a:t>**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455045-4B77-CA40-A213-0F99A9C58109}"/>
              </a:ext>
            </a:extLst>
          </p:cNvPr>
          <p:cNvSpPr txBox="1"/>
          <p:nvPr/>
        </p:nvSpPr>
        <p:spPr>
          <a:xfrm>
            <a:off x="5128171" y="3419819"/>
            <a:ext cx="51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baseline="30000" dirty="0">
                <a:solidFill>
                  <a:schemeClr val="bg1"/>
                </a:solidFill>
              </a:rPr>
              <a:t>**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455045-4B77-CA40-A213-0F99A9C58109}"/>
              </a:ext>
            </a:extLst>
          </p:cNvPr>
          <p:cNvSpPr txBox="1"/>
          <p:nvPr/>
        </p:nvSpPr>
        <p:spPr>
          <a:xfrm>
            <a:off x="3479122" y="6058338"/>
            <a:ext cx="51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baseline="30000" dirty="0">
                <a:solidFill>
                  <a:schemeClr val="bg1"/>
                </a:solidFill>
              </a:rPr>
              <a:t>**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455045-4B77-CA40-A213-0F99A9C58109}"/>
              </a:ext>
            </a:extLst>
          </p:cNvPr>
          <p:cNvSpPr txBox="1"/>
          <p:nvPr/>
        </p:nvSpPr>
        <p:spPr>
          <a:xfrm>
            <a:off x="8386943" y="6068423"/>
            <a:ext cx="51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baseline="30000" dirty="0">
                <a:solidFill>
                  <a:schemeClr val="bg1"/>
                </a:solidFill>
              </a:rPr>
              <a:t>**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3D686-6248-4B43-99C6-FF282A8ED483}"/>
              </a:ext>
            </a:extLst>
          </p:cNvPr>
          <p:cNvSpPr txBox="1"/>
          <p:nvPr/>
        </p:nvSpPr>
        <p:spPr>
          <a:xfrm>
            <a:off x="1300802" y="2755059"/>
            <a:ext cx="1386740" cy="73866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08446B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50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E1750A-3436-774D-B03B-567C269F2332}"/>
              </a:ext>
            </a:extLst>
          </p:cNvPr>
          <p:cNvSpPr/>
          <p:nvPr/>
        </p:nvSpPr>
        <p:spPr>
          <a:xfrm>
            <a:off x="1289763" y="1556668"/>
            <a:ext cx="1473757" cy="184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91E37F-B7E7-6B40-B67F-5D08C16872B5}"/>
              </a:ext>
            </a:extLst>
          </p:cNvPr>
          <p:cNvSpPr txBox="1"/>
          <p:nvPr/>
        </p:nvSpPr>
        <p:spPr>
          <a:xfrm>
            <a:off x="2929223" y="2755059"/>
            <a:ext cx="1386740" cy="73866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186881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B4B582-1266-A24B-B7BE-120EE56D8DD3}"/>
              </a:ext>
            </a:extLst>
          </p:cNvPr>
          <p:cNvSpPr txBox="1"/>
          <p:nvPr/>
        </p:nvSpPr>
        <p:spPr>
          <a:xfrm>
            <a:off x="4564983" y="2755059"/>
            <a:ext cx="1386740" cy="73866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189B9F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FBE17D-39D9-7449-98BD-F31C435BC4E0}"/>
              </a:ext>
            </a:extLst>
          </p:cNvPr>
          <p:cNvSpPr txBox="1"/>
          <p:nvPr/>
        </p:nvSpPr>
        <p:spPr>
          <a:xfrm>
            <a:off x="6200743" y="2755059"/>
            <a:ext cx="1386740" cy="73866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08446B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91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4EF85F-1EEA-B14B-861B-EF3BF767EAD8}"/>
              </a:ext>
            </a:extLst>
          </p:cNvPr>
          <p:cNvSpPr txBox="1"/>
          <p:nvPr/>
        </p:nvSpPr>
        <p:spPr>
          <a:xfrm>
            <a:off x="6200113" y="3462050"/>
            <a:ext cx="138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14%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C94C86-CB57-9F42-B58A-9E0DB8BC5295}"/>
              </a:ext>
            </a:extLst>
          </p:cNvPr>
          <p:cNvSpPr txBox="1"/>
          <p:nvPr/>
        </p:nvSpPr>
        <p:spPr>
          <a:xfrm>
            <a:off x="7816183" y="2755059"/>
            <a:ext cx="1386740" cy="73866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186881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67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1252F7-B92E-5B4D-8129-A20A35DCCA6D}"/>
              </a:ext>
            </a:extLst>
          </p:cNvPr>
          <p:cNvSpPr txBox="1"/>
          <p:nvPr/>
        </p:nvSpPr>
        <p:spPr>
          <a:xfrm>
            <a:off x="7815553" y="3462050"/>
            <a:ext cx="138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3%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D6156A-CD4B-B649-A84D-2F6B5BD84FD7}"/>
              </a:ext>
            </a:extLst>
          </p:cNvPr>
          <p:cNvSpPr txBox="1"/>
          <p:nvPr/>
        </p:nvSpPr>
        <p:spPr>
          <a:xfrm>
            <a:off x="9441783" y="2755059"/>
            <a:ext cx="1386740" cy="73866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189B9F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108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A8C5F9-62E9-014E-BA2A-C183DFCD3E84}"/>
              </a:ext>
            </a:extLst>
          </p:cNvPr>
          <p:cNvSpPr txBox="1"/>
          <p:nvPr/>
        </p:nvSpPr>
        <p:spPr>
          <a:xfrm>
            <a:off x="9441153" y="3462050"/>
            <a:ext cx="138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18%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5200A6-A7B5-C044-94EC-59634336090B}"/>
              </a:ext>
            </a:extLst>
          </p:cNvPr>
          <p:cNvSpPr txBox="1"/>
          <p:nvPr/>
        </p:nvSpPr>
        <p:spPr>
          <a:xfrm>
            <a:off x="1300802" y="6042690"/>
            <a:ext cx="138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1F2583-B5B7-654E-BD20-00AAB994E41D}"/>
              </a:ext>
            </a:extLst>
          </p:cNvPr>
          <p:cNvSpPr txBox="1"/>
          <p:nvPr/>
        </p:nvSpPr>
        <p:spPr>
          <a:xfrm>
            <a:off x="1300802" y="5335699"/>
            <a:ext cx="1386740" cy="73866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08446B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163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207C81-5A29-3E46-9883-9AA5740184D5}"/>
              </a:ext>
            </a:extLst>
          </p:cNvPr>
          <p:cNvSpPr txBox="1"/>
          <p:nvPr/>
        </p:nvSpPr>
        <p:spPr>
          <a:xfrm>
            <a:off x="2926402" y="5335699"/>
            <a:ext cx="1386740" cy="73866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186881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C85D7A-899A-CB4D-A492-429346BA5273}"/>
              </a:ext>
            </a:extLst>
          </p:cNvPr>
          <p:cNvSpPr txBox="1"/>
          <p:nvPr/>
        </p:nvSpPr>
        <p:spPr>
          <a:xfrm>
            <a:off x="4562162" y="6042690"/>
            <a:ext cx="138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21%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DCFC86-8C6E-4F49-A213-82DC338571E1}"/>
              </a:ext>
            </a:extLst>
          </p:cNvPr>
          <p:cNvSpPr txBox="1"/>
          <p:nvPr/>
        </p:nvSpPr>
        <p:spPr>
          <a:xfrm>
            <a:off x="4562162" y="5335699"/>
            <a:ext cx="1386740" cy="73866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189B9F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3EA7BF0-984E-AC40-83B7-01254E2D37B2}"/>
              </a:ext>
            </a:extLst>
          </p:cNvPr>
          <p:cNvSpPr txBox="1"/>
          <p:nvPr/>
        </p:nvSpPr>
        <p:spPr>
          <a:xfrm>
            <a:off x="6187762" y="5335699"/>
            <a:ext cx="1386740" cy="73866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08446B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07EFC4-16E8-4D49-A418-CB91DB9F2F17}"/>
              </a:ext>
            </a:extLst>
          </p:cNvPr>
          <p:cNvSpPr txBox="1"/>
          <p:nvPr/>
        </p:nvSpPr>
        <p:spPr>
          <a:xfrm>
            <a:off x="6741023" y="6068423"/>
            <a:ext cx="51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baseline="30000" dirty="0">
                <a:solidFill>
                  <a:schemeClr val="bg1"/>
                </a:solidFill>
              </a:rPr>
              <a:t>**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C75B6A6-D2EE-E14B-96EC-7B6076ADF45A}"/>
              </a:ext>
            </a:extLst>
          </p:cNvPr>
          <p:cNvSpPr txBox="1"/>
          <p:nvPr/>
        </p:nvSpPr>
        <p:spPr>
          <a:xfrm>
            <a:off x="7823522" y="5335699"/>
            <a:ext cx="1386740" cy="73866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186881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DAA6090-CEC9-974F-A609-71D9E9CDF123}"/>
              </a:ext>
            </a:extLst>
          </p:cNvPr>
          <p:cNvSpPr txBox="1"/>
          <p:nvPr/>
        </p:nvSpPr>
        <p:spPr>
          <a:xfrm>
            <a:off x="9449122" y="6042690"/>
            <a:ext cx="1386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45%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3DA81C2-D61D-DC4B-8DA2-7EDEB60C6C31}"/>
              </a:ext>
            </a:extLst>
          </p:cNvPr>
          <p:cNvSpPr txBox="1"/>
          <p:nvPr/>
        </p:nvSpPr>
        <p:spPr>
          <a:xfrm>
            <a:off x="9449122" y="5335699"/>
            <a:ext cx="1386740" cy="73866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189B9F"/>
                </a:solidFill>
                <a:latin typeface="+mj-lt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92397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927F436-4D20-5940-91EC-8F799F52E73F}"/>
              </a:ext>
            </a:extLst>
          </p:cNvPr>
          <p:cNvSpPr/>
          <p:nvPr/>
        </p:nvSpPr>
        <p:spPr>
          <a:xfrm>
            <a:off x="5380074" y="1041991"/>
            <a:ext cx="6294475" cy="4922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582B9AC-37F6-5C40-A9FE-490B8A956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43" y="993911"/>
            <a:ext cx="3517455" cy="5507389"/>
          </a:xfrm>
        </p:spPr>
        <p:txBody>
          <a:bodyPr>
            <a:normAutofit/>
          </a:bodyPr>
          <a:lstStyle/>
          <a:p>
            <a:r>
              <a:rPr lang="en-US" sz="2000" dirty="0"/>
              <a:t>The charts do not equal the number of </a:t>
            </a:r>
            <a:r>
              <a:rPr lang="en-US" sz="2000" dirty="0" err="1"/>
              <a:t>UoF</a:t>
            </a:r>
            <a:r>
              <a:rPr lang="en-US" sz="2000" dirty="0"/>
              <a:t> reports submitted as officers have the option of identifying more than one call type.</a:t>
            </a:r>
          </a:p>
          <a:p>
            <a:endParaRPr lang="en-US" sz="2000" dirty="0"/>
          </a:p>
          <a:p>
            <a:r>
              <a:rPr lang="en-US" sz="2000" dirty="0"/>
              <a:t>The tactical column indicates reports submitted by ERU and includes high-risk search warrants, vehicle stops and arrests.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243" y="188121"/>
            <a:ext cx="1104530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CALL TYPE</a:t>
            </a:r>
            <a:endParaRPr lang="en-CA" sz="28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03D7-7671-F94E-9E13-541FD71E6FD9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F8C1DD0-721D-124E-A6B0-6C4465E07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42281"/>
              </p:ext>
            </p:extLst>
          </p:nvPr>
        </p:nvGraphicFramePr>
        <p:xfrm>
          <a:off x="5537200" y="1361440"/>
          <a:ext cx="5994400" cy="433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0725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13886</TotalTime>
  <Words>942</Words>
  <Application>Microsoft Office PowerPoint</Application>
  <PresentationFormat>Widescreen</PresentationFormat>
  <Paragraphs>199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 Neue Condensed</vt:lpstr>
      <vt:lpstr>Office Theme</vt:lpstr>
      <vt:lpstr>HAMILTON POLICE SERVICE 2022 USE OF FORCE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HAMILTON POLICE SERVICE 2021 USE OF FORCE REPORT</dc:title>
  <dc:creator>Microsoft Office User</dc:creator>
  <cp:lastModifiedBy>Romano_Lucia</cp:lastModifiedBy>
  <cp:revision>70</cp:revision>
  <cp:lastPrinted>2023-06-12T20:25:35Z</cp:lastPrinted>
  <dcterms:created xsi:type="dcterms:W3CDTF">2022-06-09T20:00:38Z</dcterms:created>
  <dcterms:modified xsi:type="dcterms:W3CDTF">2023-06-22T13:03:50Z</dcterms:modified>
</cp:coreProperties>
</file>