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ED5D1-21F4-4A00-A239-C1F8D0F16458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0D75-1733-4AAF-8172-43A2EB910F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67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C62F7-5B16-4F28-866F-9A875C4B8644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48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09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07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85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57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3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86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42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2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7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14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88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B5C5-473D-4349-B86A-B05AE63E5CA9}" type="datetimeFigureOut">
              <a:rPr lang="en-CA" smtClean="0"/>
              <a:t>04/20/2023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308D9-9BD7-4443-A765-E0E6D99C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16" y="158051"/>
            <a:ext cx="10515600" cy="970371"/>
          </a:xfrm>
        </p:spPr>
        <p:txBody>
          <a:bodyPr/>
          <a:lstStyle/>
          <a:p>
            <a:r>
              <a:rPr lang="en-US" dirty="0"/>
              <a:t>2023 BUDGET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453560" y="6321634"/>
            <a:ext cx="523211" cy="365125"/>
          </a:xfrm>
        </p:spPr>
        <p:txBody>
          <a:bodyPr/>
          <a:lstStyle/>
          <a:p>
            <a:pPr algn="ctr" defTabSz="1219170">
              <a:defRPr/>
            </a:pPr>
            <a:fld id="{B446D3C2-DCF9-1A45-B296-D470946CB243}" type="slidenum">
              <a:rPr lang="en-US" sz="1600">
                <a:solidFill>
                  <a:prstClr val="white"/>
                </a:solidFill>
                <a:latin typeface="Arial"/>
              </a:rPr>
              <a:pPr algn="ctr" defTabSz="1219170">
                <a:defRPr/>
              </a:pPr>
              <a:t>1</a:t>
            </a:fld>
            <a:endParaRPr lang="en-US" sz="160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4" name="Picture 23" descr="BudgetPi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99193">
            <a:off x="3998822" y="1996100"/>
            <a:ext cx="3821677" cy="3821677"/>
          </a:xfrm>
          <a:prstGeom prst="rect">
            <a:avLst/>
          </a:prstGeom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5187565" y="3100375"/>
            <a:ext cx="1429028" cy="78562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spcBef>
                <a:spcPts val="0"/>
              </a:spcBef>
              <a:spcAft>
                <a:spcPts val="2933"/>
              </a:spcAft>
              <a:buNone/>
              <a:defRPr/>
            </a:pPr>
            <a:r>
              <a:rPr lang="en-US" sz="2133" dirty="0">
                <a:solidFill>
                  <a:srgbClr val="849493"/>
                </a:solidFill>
                <a:latin typeface="Arial"/>
              </a:rPr>
              <a:t>Total Net Budget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3813" y="3718967"/>
            <a:ext cx="2244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en-US" sz="4267" dirty="0">
                <a:solidFill>
                  <a:srgbClr val="849493"/>
                </a:solidFill>
                <a:latin typeface="Arial"/>
              </a:rPr>
              <a:t>$</a:t>
            </a:r>
            <a:r>
              <a:rPr lang="en-US" sz="4267" dirty="0" smtClean="0">
                <a:solidFill>
                  <a:srgbClr val="849493"/>
                </a:solidFill>
                <a:latin typeface="Arial"/>
              </a:rPr>
              <a:t>193.60</a:t>
            </a:r>
            <a:endParaRPr lang="en-US" sz="4267" dirty="0">
              <a:solidFill>
                <a:srgbClr val="849493"/>
              </a:solidFill>
              <a:latin typeface="Arial"/>
            </a:endParaRPr>
          </a:p>
          <a:p>
            <a:pPr algn="ctr" defTabSz="1219170">
              <a:defRPr/>
            </a:pPr>
            <a:r>
              <a:rPr lang="en-US" sz="2133" dirty="0">
                <a:solidFill>
                  <a:srgbClr val="849493"/>
                </a:solidFill>
                <a:latin typeface="Arial"/>
              </a:rPr>
              <a:t>MILLION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7898805" y="2209630"/>
            <a:ext cx="3053811" cy="102385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spcBef>
                <a:spcPts val="0"/>
              </a:spcBef>
              <a:buNone/>
              <a:defRPr/>
            </a:pPr>
            <a:r>
              <a:rPr lang="en-US" sz="2133" dirty="0">
                <a:solidFill>
                  <a:srgbClr val="849493"/>
                </a:solidFill>
                <a:latin typeface="Arial"/>
              </a:rPr>
              <a:t>Salary/Wages/Benefits</a:t>
            </a:r>
          </a:p>
          <a:p>
            <a:pPr marL="0" indent="0" algn="ctr" defTabSz="914377">
              <a:lnSpc>
                <a:spcPts val="4800"/>
              </a:lnSpc>
              <a:spcBef>
                <a:spcPts val="0"/>
              </a:spcBef>
              <a:buNone/>
              <a:defRPr/>
            </a:pPr>
            <a:r>
              <a:rPr lang="en-US" sz="4267" dirty="0" smtClean="0">
                <a:solidFill>
                  <a:srgbClr val="094C82"/>
                </a:solidFill>
                <a:latin typeface="Arial"/>
              </a:rPr>
              <a:t>89.17%</a:t>
            </a:r>
            <a:endParaRPr lang="en-US" sz="2133" dirty="0">
              <a:solidFill>
                <a:srgbClr val="849493"/>
              </a:solidFill>
              <a:latin typeface="Arial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53016" y="5044075"/>
            <a:ext cx="3053811" cy="146102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spcBef>
                <a:spcPts val="0"/>
              </a:spcBef>
              <a:buNone/>
              <a:defRPr/>
            </a:pPr>
            <a:r>
              <a:rPr lang="en-US" sz="2133" dirty="0">
                <a:solidFill>
                  <a:srgbClr val="849493"/>
                </a:solidFill>
                <a:latin typeface="Arial"/>
              </a:rPr>
              <a:t>Operating Expenditure</a:t>
            </a:r>
          </a:p>
          <a:p>
            <a:pPr marL="0" indent="0" algn="ctr" defTabSz="914377">
              <a:lnSpc>
                <a:spcPts val="4800"/>
              </a:lnSpc>
              <a:spcBef>
                <a:spcPts val="0"/>
              </a:spcBef>
              <a:buNone/>
              <a:defRPr/>
            </a:pPr>
            <a:r>
              <a:rPr lang="en-US" sz="4267" dirty="0" smtClean="0">
                <a:solidFill>
                  <a:srgbClr val="74C0A2"/>
                </a:solidFill>
                <a:latin typeface="Arial"/>
              </a:rPr>
              <a:t>8.98%</a:t>
            </a:r>
            <a:endParaRPr lang="en-US" sz="2133" dirty="0">
              <a:solidFill>
                <a:srgbClr val="849493"/>
              </a:solidFill>
              <a:latin typeface="Arial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53016" y="1406979"/>
            <a:ext cx="3053811" cy="146102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spcBef>
                <a:spcPts val="0"/>
              </a:spcBef>
              <a:buNone/>
              <a:defRPr/>
            </a:pPr>
            <a:r>
              <a:rPr lang="en-US" sz="2133" dirty="0">
                <a:solidFill>
                  <a:srgbClr val="849493"/>
                </a:solidFill>
                <a:latin typeface="Arial"/>
              </a:rPr>
              <a:t>Capital Expenditure</a:t>
            </a:r>
          </a:p>
          <a:p>
            <a:pPr marL="0" indent="0" algn="ctr" defTabSz="914377">
              <a:lnSpc>
                <a:spcPts val="4800"/>
              </a:lnSpc>
              <a:spcBef>
                <a:spcPts val="0"/>
              </a:spcBef>
              <a:buNone/>
              <a:defRPr/>
            </a:pPr>
            <a:r>
              <a:rPr lang="en-US" sz="4267" dirty="0" smtClean="0">
                <a:solidFill>
                  <a:srgbClr val="E4E532"/>
                </a:solidFill>
                <a:latin typeface="Arial"/>
              </a:rPr>
              <a:t>1.85%</a:t>
            </a:r>
            <a:endParaRPr lang="en-US" sz="2133" dirty="0">
              <a:solidFill>
                <a:srgbClr val="849493"/>
              </a:solidFill>
              <a:latin typeface="Arial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8342462" y="3983772"/>
            <a:ext cx="861033" cy="42345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333" dirty="0">
                <a:solidFill>
                  <a:srgbClr val="849493"/>
                </a:solidFill>
                <a:latin typeface="Arial"/>
              </a:rPr>
              <a:t>$172.64</a:t>
            </a:r>
          </a:p>
          <a:p>
            <a:pPr marL="0" indent="0" algn="ctr" defTabSz="91437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200" dirty="0">
                <a:solidFill>
                  <a:srgbClr val="849493"/>
                </a:solidFill>
                <a:latin typeface="Arial"/>
              </a:rPr>
              <a:t>MILLION</a:t>
            </a:r>
          </a:p>
        </p:txBody>
      </p:sp>
      <p:sp>
        <p:nvSpPr>
          <p:cNvPr id="33" name="Oval 32"/>
          <p:cNvSpPr/>
          <p:nvPr/>
        </p:nvSpPr>
        <p:spPr>
          <a:xfrm>
            <a:off x="8358829" y="3820361"/>
            <a:ext cx="835099" cy="835099"/>
          </a:xfrm>
          <a:prstGeom prst="ellipse">
            <a:avLst/>
          </a:prstGeom>
          <a:noFill/>
          <a:ln w="19050" cmpd="sng">
            <a:solidFill>
              <a:srgbClr val="094C82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837162" y="4243295"/>
            <a:ext cx="502093" cy="8492"/>
          </a:xfrm>
          <a:prstGeom prst="line">
            <a:avLst/>
          </a:prstGeom>
          <a:ln w="19050" cmpd="sng">
            <a:solidFill>
              <a:srgbClr val="094C8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243229" y="3556813"/>
            <a:ext cx="828521" cy="614191"/>
          </a:xfrm>
          <a:prstGeom prst="line">
            <a:avLst/>
          </a:prstGeom>
          <a:ln w="19050" cmpd="sng">
            <a:solidFill>
              <a:srgbClr val="74C0A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922489" y="2850825"/>
            <a:ext cx="433108" cy="216564"/>
          </a:xfrm>
          <a:prstGeom prst="line">
            <a:avLst/>
          </a:prstGeom>
          <a:ln w="19050" cmpd="sng">
            <a:solidFill>
              <a:srgbClr val="E4E53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8" idx="2"/>
          </p:cNvCxnSpPr>
          <p:nvPr/>
        </p:nvCxnSpPr>
        <p:spPr>
          <a:xfrm flipV="1">
            <a:off x="9158342" y="3233485"/>
            <a:ext cx="267369" cy="665407"/>
          </a:xfrm>
          <a:prstGeom prst="line">
            <a:avLst/>
          </a:prstGeom>
          <a:ln w="19050" cmpd="sng">
            <a:solidFill>
              <a:srgbClr val="094C8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0"/>
          </p:cNvCxnSpPr>
          <p:nvPr/>
        </p:nvCxnSpPr>
        <p:spPr>
          <a:xfrm flipV="1">
            <a:off x="2079922" y="4783262"/>
            <a:ext cx="369241" cy="260813"/>
          </a:xfrm>
          <a:prstGeom prst="line">
            <a:avLst/>
          </a:prstGeom>
          <a:ln w="19050" cmpd="sng">
            <a:solidFill>
              <a:srgbClr val="74C0A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760176" y="2094719"/>
            <a:ext cx="371939" cy="264287"/>
          </a:xfrm>
          <a:prstGeom prst="line">
            <a:avLst/>
          </a:prstGeom>
          <a:ln w="19050" cmpd="sng">
            <a:solidFill>
              <a:srgbClr val="E4E532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2"/>
          <p:cNvSpPr txBox="1">
            <a:spLocks/>
          </p:cNvSpPr>
          <p:nvPr/>
        </p:nvSpPr>
        <p:spPr>
          <a:xfrm>
            <a:off x="3032754" y="2395729"/>
            <a:ext cx="861033" cy="42345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333" dirty="0" smtClean="0">
                <a:solidFill>
                  <a:srgbClr val="849493"/>
                </a:solidFill>
                <a:latin typeface="Arial"/>
              </a:rPr>
              <a:t>$3.58 </a:t>
            </a:r>
            <a:r>
              <a:rPr lang="en-US" sz="1200" dirty="0">
                <a:solidFill>
                  <a:srgbClr val="849493"/>
                </a:solidFill>
                <a:latin typeface="Arial"/>
              </a:rPr>
              <a:t>MILLION</a:t>
            </a:r>
          </a:p>
        </p:txBody>
      </p:sp>
      <p:sp>
        <p:nvSpPr>
          <p:cNvPr id="42" name="Oval 41"/>
          <p:cNvSpPr/>
          <p:nvPr/>
        </p:nvSpPr>
        <p:spPr>
          <a:xfrm>
            <a:off x="3049121" y="2232319"/>
            <a:ext cx="835099" cy="835099"/>
          </a:xfrm>
          <a:prstGeom prst="ellipse">
            <a:avLst/>
          </a:prstGeom>
          <a:noFill/>
          <a:ln w="19050" cmpd="sng">
            <a:solidFill>
              <a:srgbClr val="E4E532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2420464" y="4232501"/>
            <a:ext cx="861033" cy="423451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377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333" dirty="0">
                <a:solidFill>
                  <a:srgbClr val="849493"/>
                </a:solidFill>
                <a:latin typeface="Arial"/>
              </a:rPr>
              <a:t>$17.38 </a:t>
            </a:r>
            <a:r>
              <a:rPr lang="en-US" sz="1200" dirty="0">
                <a:solidFill>
                  <a:srgbClr val="849493"/>
                </a:solidFill>
                <a:latin typeface="Arial"/>
              </a:rPr>
              <a:t>MILLION</a:t>
            </a:r>
          </a:p>
        </p:txBody>
      </p:sp>
      <p:sp>
        <p:nvSpPr>
          <p:cNvPr id="44" name="Oval 43"/>
          <p:cNvSpPr/>
          <p:nvPr/>
        </p:nvSpPr>
        <p:spPr>
          <a:xfrm>
            <a:off x="2436831" y="4069091"/>
            <a:ext cx="835099" cy="835099"/>
          </a:xfrm>
          <a:prstGeom prst="ellipse">
            <a:avLst/>
          </a:prstGeom>
          <a:noFill/>
          <a:ln w="19050" cmpd="sng">
            <a:solidFill>
              <a:srgbClr val="74C0A2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22" name="Triangle 21">
            <a:extLst>
              <a:ext uri="{FF2B5EF4-FFF2-40B4-BE49-F238E27FC236}">
                <a16:creationId xmlns:a16="http://schemas.microsoft.com/office/drawing/2014/main" id="{101FBB38-04A2-394A-AB66-7D9A2B3C3065}"/>
              </a:ext>
            </a:extLst>
          </p:cNvPr>
          <p:cNvSpPr/>
          <p:nvPr/>
        </p:nvSpPr>
        <p:spPr>
          <a:xfrm rot="5400000">
            <a:off x="-35221" y="434392"/>
            <a:ext cx="510709" cy="44026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139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BUDGET </vt:lpstr>
    </vt:vector>
  </TitlesOfParts>
  <Company>Hamilton Police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BUDGET</dc:title>
  <dc:creator>Dzaferi_Sanela</dc:creator>
  <cp:lastModifiedBy>Aziz_Ali</cp:lastModifiedBy>
  <cp:revision>2</cp:revision>
  <dcterms:created xsi:type="dcterms:W3CDTF">2023-04-19T21:29:22Z</dcterms:created>
  <dcterms:modified xsi:type="dcterms:W3CDTF">2023-04-20T14:08:54Z</dcterms:modified>
</cp:coreProperties>
</file>