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5143500" cx="9144000"/>
  <p:notesSz cx="6858000" cy="9144000"/>
  <p:embeddedFontLst>
    <p:embeddedFont>
      <p:font typeface="Average"/>
      <p:regular r:id="rId18"/>
    </p:embeddedFont>
    <p:embeddedFont>
      <p:font typeface="Oswald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AA6B7B4-0FE0-4E1F-9E3C-C638E3269208}">
  <a:tblStyle styleId="{2AA6B7B4-0FE0-4E1F-9E3C-C638E326920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swald-bold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font" Target="fonts/Oswald-regular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Average-regular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cb9a0b074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cb9a0b074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e2bbd87032_1_11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e2bbd87032_1_11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e2bbd87032_1_11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e2bbd87032_1_1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d5b15f0a3_5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d5b15f0a3_5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e965474a9_3_2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e965474a9_3_2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e2bbd87032_1_1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e2bbd87032_1_1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e2bbd87032_1_1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e2bbd87032_1_1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e2bbd87032_1_1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e2bbd87032_1_1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e2bbd87032_1_1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e2bbd87032_1_1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e2bbd87032_1_11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e2bbd87032_1_11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e2bbd87032_1_1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e2bbd87032_1_1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analysis has to be rigorous enough to be credible, and accessible enough to be accountable.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0" y="990800"/>
            <a:ext cx="7801500" cy="1194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From measurement to accountability</a:t>
            </a:r>
            <a:endParaRPr sz="3600"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732150" y="3252800"/>
            <a:ext cx="7679700" cy="15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Race and Identity-Based Data Community Advisory Panel</a:t>
            </a:r>
            <a:endParaRPr sz="24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Presentation to the Hamilton Police Services Board</a:t>
            </a:r>
            <a:endParaRPr sz="24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May 21, 2026</a:t>
            </a:r>
            <a:endParaRPr b="1" sz="1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2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analysis has to be rigorous enough to be credible and accessible enough to be accountable.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3"/>
          <p:cNvSpPr txBox="1"/>
          <p:nvPr>
            <p:ph type="ctrTitle"/>
          </p:nvPr>
        </p:nvSpPr>
        <p:spPr>
          <a:xfrm>
            <a:off x="671250" y="990800"/>
            <a:ext cx="7801500" cy="1194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From measurement to accountability</a:t>
            </a:r>
            <a:endParaRPr sz="3600"/>
          </a:p>
        </p:txBody>
      </p:sp>
      <p:sp>
        <p:nvSpPr>
          <p:cNvPr id="138" name="Google Shape;138;p23"/>
          <p:cNvSpPr txBox="1"/>
          <p:nvPr>
            <p:ph idx="1" type="subTitle"/>
          </p:nvPr>
        </p:nvSpPr>
        <p:spPr>
          <a:xfrm>
            <a:off x="732150" y="3252800"/>
            <a:ext cx="7679700" cy="15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Race and Identity-Based Data Community Advisory Panel</a:t>
            </a:r>
            <a:endParaRPr sz="24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Presentation to the Hamilton Police Services Board</a:t>
            </a:r>
            <a:endParaRPr sz="24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May 21, 2026</a:t>
            </a:r>
            <a:endParaRPr b="1"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idx="4294967295" type="title"/>
          </p:nvPr>
        </p:nvSpPr>
        <p:spPr>
          <a:xfrm>
            <a:off x="535775" y="712150"/>
            <a:ext cx="5197200" cy="76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chemeClr val="dk1"/>
                </a:solidFill>
              </a:rPr>
              <a:t>Background</a:t>
            </a:r>
            <a:endParaRPr sz="3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</a:endParaRPr>
          </a:p>
        </p:txBody>
      </p:sp>
      <p:sp>
        <p:nvSpPr>
          <p:cNvPr id="66" name="Google Shape;66;p14"/>
          <p:cNvSpPr txBox="1"/>
          <p:nvPr>
            <p:ph idx="4294967295" type="title"/>
          </p:nvPr>
        </p:nvSpPr>
        <p:spPr>
          <a:xfrm>
            <a:off x="535775" y="1480150"/>
            <a:ext cx="7753500" cy="306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Average"/>
                <a:ea typeface="Average"/>
                <a:cs typeface="Average"/>
                <a:sym typeface="Average"/>
              </a:rPr>
              <a:t>Over nearly two years, the panel:</a:t>
            </a:r>
            <a:endParaRPr sz="1800">
              <a:latin typeface="Average"/>
              <a:ea typeface="Average"/>
              <a:cs typeface="Average"/>
              <a:sym typeface="Average"/>
            </a:endParaRPr>
          </a:p>
          <a:p>
            <a:pPr indent="-33147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verage"/>
              <a:buChar char="●"/>
            </a:pPr>
            <a:r>
              <a:rPr lang="en" sz="1800">
                <a:latin typeface="Average"/>
                <a:ea typeface="Average"/>
                <a:cs typeface="Average"/>
                <a:sym typeface="Average"/>
              </a:rPr>
              <a:t>met more than 50 times between June 2024 and May 2026;</a:t>
            </a:r>
            <a:endParaRPr sz="1800">
              <a:latin typeface="Average"/>
              <a:ea typeface="Average"/>
              <a:cs typeface="Average"/>
              <a:sym typeface="Average"/>
            </a:endParaRPr>
          </a:p>
          <a:p>
            <a:pPr indent="-33147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verage"/>
              <a:buChar char="●"/>
            </a:pPr>
            <a:r>
              <a:rPr lang="en" sz="1800">
                <a:latin typeface="Average"/>
                <a:ea typeface="Average"/>
                <a:cs typeface="Average"/>
                <a:sym typeface="Average"/>
              </a:rPr>
              <a:t>reviewed documents, research, engagement materials, and analytical approaches;</a:t>
            </a:r>
            <a:endParaRPr sz="1800">
              <a:latin typeface="Average"/>
              <a:ea typeface="Average"/>
              <a:cs typeface="Average"/>
              <a:sym typeface="Average"/>
            </a:endParaRPr>
          </a:p>
          <a:p>
            <a:pPr indent="-33147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verage"/>
              <a:buChar char="●"/>
            </a:pPr>
            <a:r>
              <a:rPr lang="en" sz="1800">
                <a:latin typeface="Average"/>
                <a:ea typeface="Average"/>
                <a:cs typeface="Average"/>
                <a:sym typeface="Average"/>
              </a:rPr>
              <a:t>participated in conversations with HPS staff, officers, residents, and community organizations;</a:t>
            </a:r>
            <a:endParaRPr sz="1800">
              <a:latin typeface="Average"/>
              <a:ea typeface="Average"/>
              <a:cs typeface="Average"/>
              <a:sym typeface="Average"/>
            </a:endParaRPr>
          </a:p>
          <a:p>
            <a:pPr indent="-33147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verage"/>
              <a:buChar char="●"/>
            </a:pPr>
            <a:r>
              <a:rPr lang="en" sz="1800">
                <a:latin typeface="Average"/>
                <a:ea typeface="Average"/>
                <a:cs typeface="Average"/>
                <a:sym typeface="Average"/>
              </a:rPr>
              <a:t>brought diverse lived, professional, research, advocacy, and community-based experience to the work.</a:t>
            </a:r>
            <a:endParaRPr sz="1800"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800">
                <a:latin typeface="Average"/>
                <a:ea typeface="Average"/>
                <a:cs typeface="Average"/>
                <a:sym typeface="Average"/>
              </a:rPr>
              <a:t>The panel does not claim to speak for all communities. Its role has been to contribute to a broader process of listening, interpretation, accountability, and public engagement.</a:t>
            </a:r>
            <a:endParaRPr sz="1800"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800"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lt2"/>
                </a:solidFill>
              </a:rPr>
              <a:t>Timeline of the Community Advisory Panel (CAP)</a:t>
            </a:r>
            <a:endParaRPr sz="3200">
              <a:solidFill>
                <a:schemeClr val="lt2"/>
              </a:solidFill>
            </a:endParaRPr>
          </a:p>
        </p:txBody>
      </p:sp>
      <p:graphicFrame>
        <p:nvGraphicFramePr>
          <p:cNvPr id="72" name="Google Shape;72;p15"/>
          <p:cNvGraphicFramePr/>
          <p:nvPr/>
        </p:nvGraphicFramePr>
        <p:xfrm>
          <a:off x="323050" y="23830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{2AA6B7B4-0FE0-4E1F-9E3C-C638E3269208}</a:tableStyleId>
              </a:tblPr>
              <a:tblGrid>
                <a:gridCol w="1087625"/>
                <a:gridCol w="1255700"/>
                <a:gridCol w="919550"/>
                <a:gridCol w="382850"/>
                <a:gridCol w="1995850"/>
                <a:gridCol w="382850"/>
                <a:gridCol w="1087625"/>
                <a:gridCol w="1087625"/>
              </a:tblGrid>
              <a:tr h="867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FFFFFF"/>
                          </a:solidFill>
                        </a:rPr>
                        <a:t>2024</a:t>
                      </a:r>
                      <a:endParaRPr sz="18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FFFFFF"/>
                          </a:solidFill>
                        </a:rPr>
                        <a:t>2025</a:t>
                      </a:r>
                      <a:endParaRPr sz="18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  <a:tc hMerge="1"/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lt1"/>
                          </a:solidFill>
                        </a:rPr>
                        <a:t>2026</a:t>
                      </a:r>
                      <a:endParaRPr sz="1800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 hMerge="1"/>
                <a:tc hMerge="1"/>
              </a:tr>
            </a:tbl>
          </a:graphicData>
        </a:graphic>
      </p:graphicFrame>
      <p:cxnSp>
        <p:nvCxnSpPr>
          <p:cNvPr id="73" name="Google Shape;73;p15"/>
          <p:cNvCxnSpPr/>
          <p:nvPr/>
        </p:nvCxnSpPr>
        <p:spPr>
          <a:xfrm rot="10800000">
            <a:off x="323050" y="1474688"/>
            <a:ext cx="0" cy="954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oval"/>
          </a:ln>
        </p:spPr>
      </p:cxnSp>
      <p:sp>
        <p:nvSpPr>
          <p:cNvPr id="74" name="Google Shape;74;p15"/>
          <p:cNvSpPr txBox="1"/>
          <p:nvPr>
            <p:ph type="title"/>
          </p:nvPr>
        </p:nvSpPr>
        <p:spPr>
          <a:xfrm>
            <a:off x="399250" y="1270375"/>
            <a:ext cx="2315700" cy="392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May </a:t>
            </a:r>
            <a:r>
              <a:rPr lang="en" sz="1800">
                <a:solidFill>
                  <a:schemeClr val="dk1"/>
                </a:solidFill>
              </a:rPr>
              <a:t>2024</a:t>
            </a:r>
            <a:endParaRPr b="1" sz="1800">
              <a:solidFill>
                <a:schemeClr val="dk1"/>
              </a:solidFill>
            </a:endParaRPr>
          </a:p>
        </p:txBody>
      </p:sp>
      <p:sp>
        <p:nvSpPr>
          <p:cNvPr id="75" name="Google Shape;75;p15"/>
          <p:cNvSpPr txBox="1"/>
          <p:nvPr>
            <p:ph idx="4294967295" type="body"/>
          </p:nvPr>
        </p:nvSpPr>
        <p:spPr>
          <a:xfrm>
            <a:off x="399250" y="1595800"/>
            <a:ext cx="1644300" cy="57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/>
              <a:t>Induction of CAP</a:t>
            </a:r>
            <a:endParaRPr sz="1200"/>
          </a:p>
        </p:txBody>
      </p:sp>
      <p:sp>
        <p:nvSpPr>
          <p:cNvPr id="76" name="Google Shape;76;p15"/>
          <p:cNvSpPr txBox="1"/>
          <p:nvPr>
            <p:ph type="title"/>
          </p:nvPr>
        </p:nvSpPr>
        <p:spPr>
          <a:xfrm>
            <a:off x="1040628" y="3808737"/>
            <a:ext cx="2315700" cy="392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August</a:t>
            </a:r>
            <a:r>
              <a:rPr lang="en" sz="1800">
                <a:solidFill>
                  <a:schemeClr val="dk1"/>
                </a:solidFill>
              </a:rPr>
              <a:t> 2024</a:t>
            </a:r>
            <a:endParaRPr b="1" sz="1800">
              <a:solidFill>
                <a:schemeClr val="dk1"/>
              </a:solidFill>
            </a:endParaRPr>
          </a:p>
        </p:txBody>
      </p:sp>
      <p:sp>
        <p:nvSpPr>
          <p:cNvPr id="77" name="Google Shape;77;p15"/>
          <p:cNvSpPr txBox="1"/>
          <p:nvPr>
            <p:ph idx="4294967295" type="body"/>
          </p:nvPr>
        </p:nvSpPr>
        <p:spPr>
          <a:xfrm>
            <a:off x="1040625" y="4134150"/>
            <a:ext cx="1988700" cy="57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/>
              <a:t>CAP finalizes its terms of reference</a:t>
            </a:r>
            <a:endParaRPr sz="1200"/>
          </a:p>
        </p:txBody>
      </p:sp>
      <p:sp>
        <p:nvSpPr>
          <p:cNvPr id="78" name="Google Shape;78;p15"/>
          <p:cNvSpPr txBox="1"/>
          <p:nvPr>
            <p:ph type="title"/>
          </p:nvPr>
        </p:nvSpPr>
        <p:spPr>
          <a:xfrm>
            <a:off x="3788100" y="1270375"/>
            <a:ext cx="2044800" cy="392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November 2025</a:t>
            </a:r>
            <a:endParaRPr b="1" sz="1800">
              <a:solidFill>
                <a:schemeClr val="dk1"/>
              </a:solidFill>
            </a:endParaRPr>
          </a:p>
        </p:txBody>
      </p:sp>
      <p:sp>
        <p:nvSpPr>
          <p:cNvPr id="79" name="Google Shape;79;p15"/>
          <p:cNvSpPr txBox="1"/>
          <p:nvPr>
            <p:ph idx="4294967295" type="body"/>
          </p:nvPr>
        </p:nvSpPr>
        <p:spPr>
          <a:xfrm>
            <a:off x="3860100" y="1595800"/>
            <a:ext cx="1965900" cy="7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12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1200"/>
              <a:t>CAP develops preliminary recommendations </a:t>
            </a:r>
            <a:endParaRPr sz="1200"/>
          </a:p>
        </p:txBody>
      </p:sp>
      <p:sp>
        <p:nvSpPr>
          <p:cNvPr id="80" name="Google Shape;80;p15"/>
          <p:cNvSpPr txBox="1"/>
          <p:nvPr>
            <p:ph idx="4294967295" type="body"/>
          </p:nvPr>
        </p:nvSpPr>
        <p:spPr>
          <a:xfrm>
            <a:off x="6193491" y="4134150"/>
            <a:ext cx="2445000" cy="57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/>
              <a:t>Community Engagement Sessions</a:t>
            </a:r>
            <a:endParaRPr sz="1200"/>
          </a:p>
        </p:txBody>
      </p:sp>
      <p:cxnSp>
        <p:nvCxnSpPr>
          <p:cNvPr id="81" name="Google Shape;81;p15"/>
          <p:cNvCxnSpPr/>
          <p:nvPr/>
        </p:nvCxnSpPr>
        <p:spPr>
          <a:xfrm>
            <a:off x="964419" y="3253500"/>
            <a:ext cx="0" cy="828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oval"/>
          </a:ln>
        </p:spPr>
      </p:cxnSp>
      <p:cxnSp>
        <p:nvCxnSpPr>
          <p:cNvPr id="82" name="Google Shape;82;p15"/>
          <p:cNvCxnSpPr/>
          <p:nvPr/>
        </p:nvCxnSpPr>
        <p:spPr>
          <a:xfrm rot="10800000">
            <a:off x="5913816" y="1439375"/>
            <a:ext cx="0" cy="954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oval"/>
          </a:ln>
        </p:spPr>
      </p:cxnSp>
      <p:sp>
        <p:nvSpPr>
          <p:cNvPr id="83" name="Google Shape;83;p15"/>
          <p:cNvSpPr txBox="1"/>
          <p:nvPr>
            <p:ph type="title"/>
          </p:nvPr>
        </p:nvSpPr>
        <p:spPr>
          <a:xfrm>
            <a:off x="2199582" y="1270387"/>
            <a:ext cx="2353200" cy="392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October 2024</a:t>
            </a:r>
            <a:endParaRPr b="1" sz="1800">
              <a:solidFill>
                <a:schemeClr val="dk1"/>
              </a:solidFill>
            </a:endParaRPr>
          </a:p>
        </p:txBody>
      </p:sp>
      <p:sp>
        <p:nvSpPr>
          <p:cNvPr id="84" name="Google Shape;84;p15"/>
          <p:cNvSpPr txBox="1"/>
          <p:nvPr>
            <p:ph idx="4294967295" type="body"/>
          </p:nvPr>
        </p:nvSpPr>
        <p:spPr>
          <a:xfrm>
            <a:off x="2213825" y="1595800"/>
            <a:ext cx="1660800" cy="57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SzPts val="1018"/>
              <a:buNone/>
            </a:pPr>
            <a:r>
              <a:rPr lang="en" sz="1210"/>
              <a:t>CAP members attend Use of Force training</a:t>
            </a:r>
            <a:endParaRPr sz="1210"/>
          </a:p>
        </p:txBody>
      </p:sp>
      <p:cxnSp>
        <p:nvCxnSpPr>
          <p:cNvPr id="85" name="Google Shape;85;p15"/>
          <p:cNvCxnSpPr/>
          <p:nvPr/>
        </p:nvCxnSpPr>
        <p:spPr>
          <a:xfrm rot="10800000">
            <a:off x="2125500" y="1428475"/>
            <a:ext cx="0" cy="954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oval"/>
          </a:ln>
        </p:spPr>
      </p:cxnSp>
      <p:sp>
        <p:nvSpPr>
          <p:cNvPr id="86" name="Google Shape;86;p15"/>
          <p:cNvSpPr txBox="1"/>
          <p:nvPr>
            <p:ph type="title"/>
          </p:nvPr>
        </p:nvSpPr>
        <p:spPr>
          <a:xfrm>
            <a:off x="3313102" y="3787119"/>
            <a:ext cx="2353200" cy="392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February</a:t>
            </a:r>
            <a:r>
              <a:rPr lang="en" sz="1800">
                <a:solidFill>
                  <a:schemeClr val="dk1"/>
                </a:solidFill>
              </a:rPr>
              <a:t> 2025</a:t>
            </a:r>
            <a:endParaRPr b="1" sz="1800">
              <a:solidFill>
                <a:schemeClr val="dk1"/>
              </a:solidFill>
            </a:endParaRPr>
          </a:p>
        </p:txBody>
      </p:sp>
      <p:sp>
        <p:nvSpPr>
          <p:cNvPr id="87" name="Google Shape;87;p15"/>
          <p:cNvSpPr txBox="1"/>
          <p:nvPr>
            <p:ph idx="4294967295" type="body"/>
          </p:nvPr>
        </p:nvSpPr>
        <p:spPr>
          <a:xfrm>
            <a:off x="3313106" y="4112532"/>
            <a:ext cx="2353200" cy="57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/>
              <a:t>CAP initiates supplementary independent meetings</a:t>
            </a:r>
            <a:endParaRPr sz="1200"/>
          </a:p>
        </p:txBody>
      </p:sp>
      <p:cxnSp>
        <p:nvCxnSpPr>
          <p:cNvPr id="88" name="Google Shape;88;p15"/>
          <p:cNvCxnSpPr/>
          <p:nvPr/>
        </p:nvCxnSpPr>
        <p:spPr>
          <a:xfrm>
            <a:off x="3236906" y="3231882"/>
            <a:ext cx="0" cy="828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oval"/>
          </a:ln>
        </p:spPr>
      </p:cxnSp>
      <p:sp>
        <p:nvSpPr>
          <p:cNvPr id="89" name="Google Shape;89;p15"/>
          <p:cNvSpPr txBox="1"/>
          <p:nvPr>
            <p:ph type="title"/>
          </p:nvPr>
        </p:nvSpPr>
        <p:spPr>
          <a:xfrm>
            <a:off x="6322550" y="1270375"/>
            <a:ext cx="2044800" cy="392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61111"/>
              <a:buFont typeface="Arial"/>
              <a:buNone/>
            </a:pPr>
            <a:r>
              <a:rPr lang="en" sz="1800">
                <a:solidFill>
                  <a:schemeClr val="dk1"/>
                </a:solidFill>
              </a:rPr>
              <a:t>April 2026</a:t>
            </a:r>
            <a:endParaRPr b="1" sz="1800">
              <a:solidFill>
                <a:schemeClr val="dk1"/>
              </a:solidFill>
            </a:endParaRPr>
          </a:p>
        </p:txBody>
      </p:sp>
      <p:sp>
        <p:nvSpPr>
          <p:cNvPr id="90" name="Google Shape;90;p15"/>
          <p:cNvSpPr txBox="1"/>
          <p:nvPr>
            <p:ph idx="4294967295" type="body"/>
          </p:nvPr>
        </p:nvSpPr>
        <p:spPr>
          <a:xfrm>
            <a:off x="6086750" y="1595800"/>
            <a:ext cx="2280600" cy="57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1200"/>
              <a:t>Final CAP recommendations presented to HPS</a:t>
            </a:r>
            <a:endParaRPr sz="1200"/>
          </a:p>
          <a:p>
            <a:pPr indent="0" lvl="0" marL="0" rtl="0" algn="r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200"/>
          </a:p>
        </p:txBody>
      </p:sp>
      <p:cxnSp>
        <p:nvCxnSpPr>
          <p:cNvPr id="91" name="Google Shape;91;p15"/>
          <p:cNvCxnSpPr/>
          <p:nvPr/>
        </p:nvCxnSpPr>
        <p:spPr>
          <a:xfrm rot="10800000">
            <a:off x="8474091" y="1428450"/>
            <a:ext cx="0" cy="954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oval"/>
          </a:ln>
        </p:spPr>
      </p:cxnSp>
      <p:sp>
        <p:nvSpPr>
          <p:cNvPr id="92" name="Google Shape;92;p15"/>
          <p:cNvSpPr txBox="1"/>
          <p:nvPr>
            <p:ph type="title"/>
          </p:nvPr>
        </p:nvSpPr>
        <p:spPr>
          <a:xfrm>
            <a:off x="6222176" y="3805400"/>
            <a:ext cx="2601600" cy="392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January </a:t>
            </a:r>
            <a:r>
              <a:rPr lang="en" sz="1800"/>
              <a:t>to</a:t>
            </a:r>
            <a:r>
              <a:rPr lang="en" sz="1800">
                <a:solidFill>
                  <a:schemeClr val="dk1"/>
                </a:solidFill>
              </a:rPr>
              <a:t> March 2026</a:t>
            </a:r>
            <a:endParaRPr b="1" sz="1800">
              <a:solidFill>
                <a:schemeClr val="dk1"/>
              </a:solidFill>
            </a:endParaRPr>
          </a:p>
        </p:txBody>
      </p:sp>
      <p:cxnSp>
        <p:nvCxnSpPr>
          <p:cNvPr id="93" name="Google Shape;93;p15"/>
          <p:cNvCxnSpPr/>
          <p:nvPr/>
        </p:nvCxnSpPr>
        <p:spPr>
          <a:xfrm>
            <a:off x="6145966" y="3250157"/>
            <a:ext cx="0" cy="828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oval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Are we measuring the right things?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Five questions an RIBD strategy </a:t>
            </a:r>
            <a:r>
              <a:rPr lang="en"/>
              <a:t>should</a:t>
            </a:r>
            <a:r>
              <a:rPr lang="en"/>
              <a:t> answer</a:t>
            </a:r>
            <a:endParaRPr/>
          </a:p>
        </p:txBody>
      </p:sp>
      <p:sp>
        <p:nvSpPr>
          <p:cNvPr id="104" name="Google Shape;10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How should we measure disparities in use-of-force outcomes?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Why are these disparities occurring?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What is within HPS’s power to change?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Where is broader collective action required?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1000"/>
              </a:spcAft>
              <a:buSzPts val="1800"/>
              <a:buAutoNum type="arabicPeriod"/>
            </a:pPr>
            <a:r>
              <a:rPr lang="en"/>
              <a:t>How will the public know whether efforts to address disparities are making a difference?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Making disparities understandable and actionable</a:t>
            </a:r>
            <a:endParaRPr/>
          </a:p>
        </p:txBody>
      </p:sp>
      <p:sp>
        <p:nvSpPr>
          <p:cNvPr id="110" name="Google Shape;11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Better data should help HPS identify where disparities arise, what may be driving them, and what kinds of change are most likely to make a difference.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R1. Revise the disproportionality benchmark.</a:t>
            </a:r>
            <a:r>
              <a:rPr b="1" lang="en"/>
              <a:t> </a:t>
            </a:r>
            <a:r>
              <a:rPr lang="en"/>
              <a:t>Use an interaction-based benchmark alongside the population benchmark, so HPS can better assess whether force is being applied equitably once contact occurs.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R2. Institutionalize advanced RIBD analytics and independent oversight.</a:t>
            </a:r>
            <a:r>
              <a:rPr b="1" lang="en"/>
              <a:t> </a:t>
            </a:r>
            <a:r>
              <a:rPr lang="en"/>
              <a:t>Use robust statistical methods that account for context, test competing explanations, and identify which disparities persist after relevant factors are considered.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R3. Link officer, subject, and use-of-force data.</a:t>
            </a:r>
            <a:r>
              <a:rPr lang="en"/>
              <a:t> Build the data infrastructure needed to examine patterns over time and in context, including officer-level patterns relative to appropriate baselines.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R6. Extend RIBD analysis across the policing continuum.</a:t>
            </a:r>
            <a:r>
              <a:rPr b="1" lang="en"/>
              <a:t> </a:t>
            </a:r>
            <a:r>
              <a:rPr lang="en"/>
              <a:t>Look beyond use of force to understand where disparities first emerge: dispatch, stops, arrests, diversions, mental-health calls, youth interactions, and other decision points.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9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 cannot speak for itself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From data to shared understanding and public accountability</a:t>
            </a:r>
            <a:endParaRPr/>
          </a:p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RIBD analysis should not be treated as a technical exercise that happens behind closed doors.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It needs community interpretation because: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Lived experience helps identify what questions should be asked.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Community concerns can point to patterns the data should test.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Public reporting must explain what the findings mean and what they do not mean.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Trust depends on showing how community input, analysis, and action are connected.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R</a:t>
            </a:r>
            <a:r>
              <a:rPr b="1" lang="en">
                <a:solidFill>
                  <a:schemeClr val="dk1"/>
                </a:solidFill>
              </a:rPr>
              <a:t>5. Provide accessible, plain-language reporting.</a:t>
            </a:r>
            <a:r>
              <a:rPr lang="en"/>
              <a:t> Explain the questions, data, methods, findings, limits, and next steps in language communities can understand.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R</a:t>
            </a:r>
            <a:r>
              <a:rPr b="1" lang="en">
                <a:solidFill>
                  <a:schemeClr val="dk1"/>
                </a:solidFill>
              </a:rPr>
              <a:t>12. Standardize RIBD public reporting.</a:t>
            </a:r>
            <a:r>
              <a:rPr b="1" lang="en"/>
              <a:t> </a:t>
            </a:r>
            <a:r>
              <a:rPr lang="en"/>
              <a:t>Create predictable reports and dashboards so the public can track findings, actions, and progress over time.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R</a:t>
            </a:r>
            <a:r>
              <a:rPr b="1" lang="en">
                <a:solidFill>
                  <a:schemeClr val="dk1"/>
                </a:solidFill>
              </a:rPr>
              <a:t>13. Make deliberative mini-publics the centrepiece of the RIBD community engagement strategy.</a:t>
            </a:r>
            <a:r>
              <a:rPr lang="en"/>
              <a:t> Bring a broader cross-section of Hamilton residents into structured learning and deliberation about RIBD findings, transparency, and accountability.</a:t>
            </a:r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Building public trust around the evidence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